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5.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tableStyles.xml" ContentType="application/vnd.openxmlformats-officedocument.presentationml.tableStyles+xml"/>
  <Override PartName="/ppt/viewProps.xml" ContentType="application/vnd.openxmlformats-officedocument.presentationml.viewProps+xml"/>
  <Override PartName="/ppt/presProps.xml" ContentType="application/vnd.openxmlformats-officedocument.presentationml.presProp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37"/>
  </p:notesMasterIdLst>
  <p:sldIdLst>
    <p:sldId id="266" r:id="rId2"/>
    <p:sldId id="285" r:id="rId3"/>
    <p:sldId id="284" r:id="rId4"/>
    <p:sldId id="286" r:id="rId5"/>
    <p:sldId id="287" r:id="rId6"/>
    <p:sldId id="288" r:id="rId7"/>
    <p:sldId id="289" r:id="rId8"/>
    <p:sldId id="290" r:id="rId9"/>
    <p:sldId id="291" r:id="rId10"/>
    <p:sldId id="292" r:id="rId11"/>
    <p:sldId id="293" r:id="rId12"/>
    <p:sldId id="294" r:id="rId13"/>
    <p:sldId id="295" r:id="rId14"/>
    <p:sldId id="296" r:id="rId15"/>
    <p:sldId id="297" r:id="rId16"/>
    <p:sldId id="298" r:id="rId17"/>
    <p:sldId id="299" r:id="rId18"/>
    <p:sldId id="300" r:id="rId19"/>
    <p:sldId id="302" r:id="rId20"/>
    <p:sldId id="303" r:id="rId21"/>
    <p:sldId id="304" r:id="rId22"/>
    <p:sldId id="305" r:id="rId23"/>
    <p:sldId id="306" r:id="rId24"/>
    <p:sldId id="307" r:id="rId25"/>
    <p:sldId id="260" r:id="rId26"/>
    <p:sldId id="257" r:id="rId27"/>
    <p:sldId id="261" r:id="rId28"/>
    <p:sldId id="262" r:id="rId29"/>
    <p:sldId id="263" r:id="rId30"/>
    <p:sldId id="264" r:id="rId31"/>
    <p:sldId id="265" r:id="rId32"/>
    <p:sldId id="309" r:id="rId33"/>
    <p:sldId id="267" r:id="rId34"/>
    <p:sldId id="271" r:id="rId35"/>
    <p:sldId id="26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6305" autoAdjust="0"/>
  </p:normalViewPr>
  <p:slideViewPr>
    <p:cSldViewPr>
      <p:cViewPr varScale="1">
        <p:scale>
          <a:sx n="93" d="100"/>
          <a:sy n="93" d="100"/>
        </p:scale>
        <p:origin x="274" y="86"/>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ustomXml" Target="../customXml/item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ustomXml" Target="../customXml/item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customXml" Target="../customXml/item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pPr/>
              <a:t>3/17/2025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pPr/>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Custom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1ECE8CC-327A-12DF-3F26-6A63616398E3}"/>
              </a:ext>
            </a:extLst>
          </p:cNvPr>
          <p:cNvSpPr/>
          <p:nvPr userDrawn="1"/>
        </p:nvSpPr>
        <p:spPr>
          <a:xfrm>
            <a:off x="0" y="3352800"/>
            <a:ext cx="11582400" cy="2743200"/>
          </a:xfrm>
          <a:prstGeom prst="rect">
            <a:avLst/>
          </a:prstGeom>
          <a:solidFill>
            <a:srgbClr val="10114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dirty="0">
              <a:latin typeface="Arial" pitchFamily="34" charset="0"/>
              <a:cs typeface="Arial" pitchFamily="34" charset="0"/>
            </a:endParaRPr>
          </a:p>
        </p:txBody>
      </p:sp>
      <p:sp>
        <p:nvSpPr>
          <p:cNvPr id="5" name="Rectangle 4">
            <a:extLst>
              <a:ext uri="{FF2B5EF4-FFF2-40B4-BE49-F238E27FC236}">
                <a16:creationId xmlns:a16="http://schemas.microsoft.com/office/drawing/2014/main" id="{69F8E035-E2BB-48E7-72A4-14183BF2A139}"/>
              </a:ext>
            </a:extLst>
          </p:cNvPr>
          <p:cNvSpPr/>
          <p:nvPr userDrawn="1"/>
        </p:nvSpPr>
        <p:spPr>
          <a:xfrm>
            <a:off x="3860800" y="6096000"/>
            <a:ext cx="38608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6" name="Rectangle 5">
            <a:extLst>
              <a:ext uri="{FF2B5EF4-FFF2-40B4-BE49-F238E27FC236}">
                <a16:creationId xmlns:a16="http://schemas.microsoft.com/office/drawing/2014/main" id="{D308FD47-B449-74F9-9F11-2097E7BDCC6C}"/>
              </a:ext>
            </a:extLst>
          </p:cNvPr>
          <p:cNvSpPr/>
          <p:nvPr userDrawn="1"/>
        </p:nvSpPr>
        <p:spPr>
          <a:xfrm>
            <a:off x="0" y="6096000"/>
            <a:ext cx="38608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E00282F1-5921-B1CC-6916-F470A9A8D26D}"/>
              </a:ext>
            </a:extLst>
          </p:cNvPr>
          <p:cNvSpPr/>
          <p:nvPr userDrawn="1"/>
        </p:nvSpPr>
        <p:spPr>
          <a:xfrm>
            <a:off x="7721600" y="6096000"/>
            <a:ext cx="38608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pic>
        <p:nvPicPr>
          <p:cNvPr id="9" name="Picture 10" descr="BITS_university_logo_whitevert.png">
            <a:extLst>
              <a:ext uri="{FF2B5EF4-FFF2-40B4-BE49-F238E27FC236}">
                <a16:creationId xmlns:a16="http://schemas.microsoft.com/office/drawing/2014/main" id="{E03784B6-9D3E-70FD-B34F-0412B4868054}"/>
              </a:ext>
            </a:extLst>
          </p:cNvPr>
          <p:cNvPicPr>
            <a:picLocks noChangeAspect="1"/>
          </p:cNvPicPr>
          <p:nvPr userDrawn="1"/>
        </p:nvPicPr>
        <p:blipFill>
          <a:blip r:embed="rId3">
            <a:extLst>
              <a:ext uri="{28A0092B-C50C-407E-A947-70E740481C1C}">
                <a14:useLocalDpi xmlns:a14="http://schemas.microsoft.com/office/drawing/2010/main" val="0"/>
              </a:ext>
            </a:extLst>
          </a:blip>
          <a:srcRect t="2" b="28592"/>
          <a:stretch>
            <a:fillRect/>
          </a:stretch>
        </p:blipFill>
        <p:spPr bwMode="auto">
          <a:xfrm>
            <a:off x="101600" y="3352801"/>
            <a:ext cx="2743200" cy="1979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TextBox 9">
            <a:extLst>
              <a:ext uri="{FF2B5EF4-FFF2-40B4-BE49-F238E27FC236}">
                <a16:creationId xmlns:a16="http://schemas.microsoft.com/office/drawing/2014/main" id="{633CCBA9-0158-B928-700A-AC94120E1AA2}"/>
              </a:ext>
            </a:extLst>
          </p:cNvPr>
          <p:cNvSpPr txBox="1"/>
          <p:nvPr userDrawn="1"/>
        </p:nvSpPr>
        <p:spPr>
          <a:xfrm>
            <a:off x="-101600" y="5257800"/>
            <a:ext cx="29464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1" name="TextBox 12">
            <a:extLst>
              <a:ext uri="{FF2B5EF4-FFF2-40B4-BE49-F238E27FC236}">
                <a16:creationId xmlns:a16="http://schemas.microsoft.com/office/drawing/2014/main" id="{90AAF565-07CD-A7E7-3DE3-C19B56F287AA}"/>
              </a:ext>
            </a:extLst>
          </p:cNvPr>
          <p:cNvSpPr txBox="1">
            <a:spLocks noChangeArrowheads="1"/>
          </p:cNvSpPr>
          <p:nvPr userDrawn="1"/>
        </p:nvSpPr>
        <p:spPr bwMode="auto">
          <a:xfrm>
            <a:off x="203200" y="5667376"/>
            <a:ext cx="2540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FFFFFF"/>
                </a:solidFill>
              </a:rPr>
              <a:t>Pilani Campus</a:t>
            </a:r>
          </a:p>
        </p:txBody>
      </p:sp>
      <p:sp>
        <p:nvSpPr>
          <p:cNvPr id="7" name="Content Placeholder 6"/>
          <p:cNvSpPr>
            <a:spLocks noGrp="1"/>
          </p:cNvSpPr>
          <p:nvPr>
            <p:ph sz="quarter" idx="13"/>
          </p:nvPr>
        </p:nvSpPr>
        <p:spPr>
          <a:xfrm>
            <a:off x="3352800" y="5410200"/>
            <a:ext cx="8026400" cy="533400"/>
          </a:xfrm>
        </p:spPr>
        <p:txBody>
          <a:bodyPr anchor="b">
            <a:noAutofit/>
          </a:bodyPr>
          <a:lstStyle>
            <a:lvl1pPr marL="0" indent="0" algn="r">
              <a:lnSpc>
                <a:spcPts val="1800"/>
              </a:lnSpc>
              <a:spcBef>
                <a:spcPts val="0"/>
              </a:spcBef>
              <a:buNone/>
              <a:defRPr sz="1800" baseline="0">
                <a:solidFill>
                  <a:schemeClr val="bg1"/>
                </a:solidFill>
              </a:defRPr>
            </a:lvl1pPr>
          </a:lstStyle>
          <a:p>
            <a:pPr lvl="0"/>
            <a:r>
              <a:rPr lang="en-US"/>
              <a:t>Click to edit Master text styles</a:t>
            </a:r>
          </a:p>
          <a:p>
            <a:pPr lvl="1"/>
            <a:r>
              <a:rPr lang="en-US"/>
              <a:t>Second level</a:t>
            </a:r>
          </a:p>
        </p:txBody>
      </p:sp>
      <p:sp>
        <p:nvSpPr>
          <p:cNvPr id="2" name="Title 1"/>
          <p:cNvSpPr>
            <a:spLocks noGrp="1"/>
          </p:cNvSpPr>
          <p:nvPr>
            <p:ph type="title"/>
          </p:nvPr>
        </p:nvSpPr>
        <p:spPr>
          <a:xfrm>
            <a:off x="3352800" y="3810000"/>
            <a:ext cx="8026400" cy="1524000"/>
          </a:xfrm>
        </p:spPr>
        <p:txBody>
          <a:bodyPr anchorCtr="0">
            <a:noAutofit/>
          </a:bodyPr>
          <a:lstStyle>
            <a:lvl1pPr algn="l">
              <a:lnSpc>
                <a:spcPts val="4000"/>
              </a:lnSpc>
              <a:defRPr sz="4400" baseline="0">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814498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Section Header">
    <p:spTree>
      <p:nvGrpSpPr>
        <p:cNvPr id="1" name=""/>
        <p:cNvGrpSpPr/>
        <p:nvPr/>
      </p:nvGrpSpPr>
      <p:grpSpPr>
        <a:xfrm>
          <a:off x="0" y="0"/>
          <a:ext cx="0" cy="0"/>
          <a:chOff x="0" y="0"/>
          <a:chExt cx="0" cy="0"/>
        </a:xfrm>
      </p:grpSpPr>
      <p:pic>
        <p:nvPicPr>
          <p:cNvPr id="3" name="Picture 6" descr="\\Server\D\jyoti\FI023_BITS_v1\styleguide img\IMG_5627_b.jpg">
            <a:extLst>
              <a:ext uri="{FF2B5EF4-FFF2-40B4-BE49-F238E27FC236}">
                <a16:creationId xmlns:a16="http://schemas.microsoft.com/office/drawing/2014/main" id="{9EDD3703-0DEA-44AB-06FF-1CDC1B7D5094}"/>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a:extLst>
              <a:ext uri="{FF2B5EF4-FFF2-40B4-BE49-F238E27FC236}">
                <a16:creationId xmlns:a16="http://schemas.microsoft.com/office/drawing/2014/main" id="{D1D3E4AC-413B-2EC4-257C-DE0E6D7C4861}"/>
              </a:ext>
            </a:extLst>
          </p:cNvPr>
          <p:cNvSpPr/>
          <p:nvPr userDrawn="1"/>
        </p:nvSpPr>
        <p:spPr>
          <a:xfrm>
            <a:off x="0" y="4281488"/>
            <a:ext cx="12192000" cy="2576512"/>
          </a:xfrm>
          <a:prstGeom prst="rect">
            <a:avLst/>
          </a:prstGeom>
          <a:solidFill>
            <a:schemeClr val="bg1"/>
          </a:solidFill>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pic>
        <p:nvPicPr>
          <p:cNvPr id="5" name="Picture 8" descr="Picture 7.png">
            <a:extLst>
              <a:ext uri="{FF2B5EF4-FFF2-40B4-BE49-F238E27FC236}">
                <a16:creationId xmlns:a16="http://schemas.microsoft.com/office/drawing/2014/main" id="{6B409F52-84EB-56FE-116C-6CF7094088A5}"/>
              </a:ext>
            </a:extLst>
          </p:cNvPr>
          <p:cNvPicPr>
            <a:picLocks noChangeAspect="1"/>
          </p:cNvPicPr>
          <p:nvPr userDrawn="1"/>
        </p:nvPicPr>
        <p:blipFill>
          <a:blip r:embed="rId3">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5">
            <a:extLst>
              <a:ext uri="{FF2B5EF4-FFF2-40B4-BE49-F238E27FC236}">
                <a16:creationId xmlns:a16="http://schemas.microsoft.com/office/drawing/2014/main" id="{9568C7A9-841B-64D9-3166-2F27B43BBA7B}"/>
              </a:ext>
            </a:extLst>
          </p:cNvPr>
          <p:cNvSpPr/>
          <p:nvPr userDrawn="1"/>
        </p:nvSpPr>
        <p:spPr>
          <a:xfrm>
            <a:off x="3843867" y="6775450"/>
            <a:ext cx="3860800" cy="76200"/>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a:extLst>
              <a:ext uri="{FF2B5EF4-FFF2-40B4-BE49-F238E27FC236}">
                <a16:creationId xmlns:a16="http://schemas.microsoft.com/office/drawing/2014/main" id="{B7B1C975-D5F2-10D2-16FA-C4023B3902EF}"/>
              </a:ext>
            </a:extLst>
          </p:cNvPr>
          <p:cNvSpPr/>
          <p:nvPr userDrawn="1"/>
        </p:nvSpPr>
        <p:spPr>
          <a:xfrm>
            <a:off x="-16933" y="6775450"/>
            <a:ext cx="3860800" cy="76200"/>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694B27D7-2DFA-204C-5FEC-7EA542BD6202}"/>
              </a:ext>
            </a:extLst>
          </p:cNvPr>
          <p:cNvSpPr/>
          <p:nvPr userDrawn="1"/>
        </p:nvSpPr>
        <p:spPr>
          <a:xfrm>
            <a:off x="7704667" y="6775450"/>
            <a:ext cx="3860800" cy="76200"/>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9" name="TextBox 8">
            <a:extLst>
              <a:ext uri="{FF2B5EF4-FFF2-40B4-BE49-F238E27FC236}">
                <a16:creationId xmlns:a16="http://schemas.microsoft.com/office/drawing/2014/main" id="{C51677B9-BB7A-1D5E-25EA-02FDDBB6AB18}"/>
              </a:ext>
            </a:extLst>
          </p:cNvPr>
          <p:cNvSpPr txBox="1"/>
          <p:nvPr userDrawn="1"/>
        </p:nvSpPr>
        <p:spPr>
          <a:xfrm>
            <a:off x="9144000" y="762000"/>
            <a:ext cx="2946400" cy="554038"/>
          </a:xfrm>
          <a:prstGeom prst="rect">
            <a:avLst/>
          </a:prstGeom>
          <a:noFill/>
        </p:spPr>
        <p:txBody>
          <a:bodyPr>
            <a:spAutoFit/>
          </a:bodyPr>
          <a:lstStyle/>
          <a:p>
            <a:pPr algn="ctr" eaLnBrk="1" fontAlgn="auto" hangingPunct="1">
              <a:spcBef>
                <a:spcPts val="0"/>
              </a:spcBef>
              <a:spcAft>
                <a:spcPts val="0"/>
              </a:spcAft>
              <a:defRPr/>
            </a:pPr>
            <a:r>
              <a:rPr lang="en-US" sz="2900" b="1" spc="-150" dirty="0">
                <a:solidFill>
                  <a:schemeClr val="bg1"/>
                </a:solidFill>
                <a:latin typeface="Arial"/>
                <a:cs typeface="Arial"/>
              </a:rPr>
              <a:t>BITS</a:t>
            </a:r>
            <a:r>
              <a:rPr lang="en-US" sz="2900" spc="-150" dirty="0">
                <a:solidFill>
                  <a:schemeClr val="bg1"/>
                </a:solidFill>
                <a:latin typeface="Arial"/>
                <a:cs typeface="Arial"/>
              </a:rPr>
              <a:t> Pilani</a:t>
            </a:r>
          </a:p>
        </p:txBody>
      </p:sp>
      <p:sp>
        <p:nvSpPr>
          <p:cNvPr id="10" name="TextBox 13">
            <a:extLst>
              <a:ext uri="{FF2B5EF4-FFF2-40B4-BE49-F238E27FC236}">
                <a16:creationId xmlns:a16="http://schemas.microsoft.com/office/drawing/2014/main" id="{5AD932F6-12A1-17E6-8D95-B072A884F6FE}"/>
              </a:ext>
            </a:extLst>
          </p:cNvPr>
          <p:cNvSpPr txBox="1">
            <a:spLocks noChangeArrowheads="1"/>
          </p:cNvSpPr>
          <p:nvPr userDrawn="1"/>
        </p:nvSpPr>
        <p:spPr bwMode="auto">
          <a:xfrm>
            <a:off x="9448800" y="1171576"/>
            <a:ext cx="25400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eaLnBrk="1" hangingPunct="1"/>
            <a:r>
              <a:rPr lang="en-US" altLang="en-US" sz="1200">
                <a:solidFill>
                  <a:srgbClr val="FFFFFF"/>
                </a:solidFill>
              </a:rPr>
              <a:t>Pilani Campus</a:t>
            </a:r>
          </a:p>
        </p:txBody>
      </p:sp>
      <p:sp>
        <p:nvSpPr>
          <p:cNvPr id="17" name="Content Placeholder 16"/>
          <p:cNvSpPr>
            <a:spLocks noGrp="1"/>
          </p:cNvSpPr>
          <p:nvPr>
            <p:ph sz="quarter" idx="10"/>
          </p:nvPr>
        </p:nvSpPr>
        <p:spPr>
          <a:xfrm>
            <a:off x="406400" y="4648200"/>
            <a:ext cx="11277600" cy="1600200"/>
          </a:xfrm>
        </p:spPr>
        <p:txBody>
          <a:bodyPr>
            <a:noAutofit/>
          </a:bodyPr>
          <a:lstStyle>
            <a:lvl1pPr marL="0" indent="0">
              <a:lnSpc>
                <a:spcPts val="4200"/>
              </a:lnSpc>
              <a:spcBef>
                <a:spcPts val="0"/>
              </a:spcBef>
              <a:buNone/>
              <a:defRPr sz="4000" b="1" spc="-150" baseline="0">
                <a:latin typeface="Arial" pitchFamily="34" charset="0"/>
                <a:cs typeface="Arial" pitchFamily="34" charset="0"/>
              </a:defRPr>
            </a:lvl1pPr>
          </a:lstStyle>
          <a:p>
            <a:pPr lvl="0"/>
            <a:r>
              <a:rPr lang="en-US"/>
              <a:t>Click to edit Master text styles</a:t>
            </a:r>
          </a:p>
          <a:p>
            <a:pPr lvl="1"/>
            <a:r>
              <a:rPr lang="en-US"/>
              <a:t>Second level</a:t>
            </a:r>
          </a:p>
        </p:txBody>
      </p:sp>
    </p:spTree>
    <p:extLst>
      <p:ext uri="{BB962C8B-B14F-4D97-AF65-F5344CB8AC3E}">
        <p14:creationId xmlns:p14="http://schemas.microsoft.com/office/powerpoint/2010/main" val="2127729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TextBox 6">
            <a:extLst>
              <a:ext uri="{FF2B5EF4-FFF2-40B4-BE49-F238E27FC236}">
                <a16:creationId xmlns:a16="http://schemas.microsoft.com/office/drawing/2014/main" id="{8C7309B9-8841-FBBC-607C-2722A697DA17}"/>
              </a:ext>
            </a:extLst>
          </p:cNvPr>
          <p:cNvSpPr txBox="1">
            <a:spLocks noChangeArrowheads="1"/>
          </p:cNvSpPr>
          <p:nvPr userDrawn="1"/>
        </p:nvSpPr>
        <p:spPr bwMode="auto">
          <a:xfrm>
            <a:off x="4368800" y="6596064"/>
            <a:ext cx="782320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r" eaLnBrk="1" hangingPunct="1"/>
            <a:r>
              <a:rPr lang="en-US" altLang="en-US" sz="1100" b="1">
                <a:solidFill>
                  <a:srgbClr val="101141"/>
                </a:solidFill>
              </a:rPr>
              <a:t>BITS </a:t>
            </a:r>
            <a:r>
              <a:rPr lang="en-US" altLang="en-US" sz="1100">
                <a:solidFill>
                  <a:srgbClr val="101141"/>
                </a:solidFill>
              </a:rPr>
              <a:t>Pilani, Pilani Campus</a:t>
            </a:r>
          </a:p>
        </p:txBody>
      </p:sp>
      <p:grpSp>
        <p:nvGrpSpPr>
          <p:cNvPr id="5" name="Group 11">
            <a:extLst>
              <a:ext uri="{FF2B5EF4-FFF2-40B4-BE49-F238E27FC236}">
                <a16:creationId xmlns:a16="http://schemas.microsoft.com/office/drawing/2014/main" id="{718AFB4F-874B-A73E-7784-9AB09E2EBADB}"/>
              </a:ext>
            </a:extLst>
          </p:cNvPr>
          <p:cNvGrpSpPr>
            <a:grpSpLocks/>
          </p:cNvGrpSpPr>
          <p:nvPr userDrawn="1"/>
        </p:nvGrpSpPr>
        <p:grpSpPr bwMode="auto">
          <a:xfrm>
            <a:off x="2779184" y="6550026"/>
            <a:ext cx="9412816" cy="49213"/>
            <a:chOff x="2083888" y="6550671"/>
            <a:chExt cx="7060112" cy="48665"/>
          </a:xfrm>
        </p:grpSpPr>
        <p:sp>
          <p:nvSpPr>
            <p:cNvPr id="6" name="Rectangle 5">
              <a:extLst>
                <a:ext uri="{FF2B5EF4-FFF2-40B4-BE49-F238E27FC236}">
                  <a16:creationId xmlns:a16="http://schemas.microsoft.com/office/drawing/2014/main" id="{8F81636C-1DAE-397A-7EF1-96062BA0D4C9}"/>
                </a:ext>
              </a:extLst>
            </p:cNvPr>
            <p:cNvSpPr/>
            <p:nvPr/>
          </p:nvSpPr>
          <p:spPr>
            <a:xfrm>
              <a:off x="4630418" y="6550671"/>
              <a:ext cx="2329027" cy="48665"/>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7" name="Rectangle 6">
              <a:extLst>
                <a:ext uri="{FF2B5EF4-FFF2-40B4-BE49-F238E27FC236}">
                  <a16:creationId xmlns:a16="http://schemas.microsoft.com/office/drawing/2014/main" id="{17186411-4270-A2C8-6ACD-14FD16BE1009}"/>
                </a:ext>
              </a:extLst>
            </p:cNvPr>
            <p:cNvSpPr/>
            <p:nvPr/>
          </p:nvSpPr>
          <p:spPr>
            <a:xfrm>
              <a:off x="6908642" y="6550671"/>
              <a:ext cx="2235358" cy="45525"/>
            </a:xfrm>
            <a:prstGeom prst="rect">
              <a:avLst/>
            </a:prstGeom>
            <a:solidFill>
              <a:srgbClr val="E31C24"/>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8" name="Rectangle 7">
              <a:extLst>
                <a:ext uri="{FF2B5EF4-FFF2-40B4-BE49-F238E27FC236}">
                  <a16:creationId xmlns:a16="http://schemas.microsoft.com/office/drawing/2014/main" id="{0C4E8283-67EA-AEFE-834E-5BB2E3588A01}"/>
                </a:ext>
              </a:extLst>
            </p:cNvPr>
            <p:cNvSpPr/>
            <p:nvPr/>
          </p:nvSpPr>
          <p:spPr>
            <a:xfrm>
              <a:off x="2083888" y="6550671"/>
              <a:ext cx="2581458" cy="48665"/>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pic>
        <p:nvPicPr>
          <p:cNvPr id="9" name="Picture 11" descr="Picture 7.png">
            <a:extLst>
              <a:ext uri="{FF2B5EF4-FFF2-40B4-BE49-F238E27FC236}">
                <a16:creationId xmlns:a16="http://schemas.microsoft.com/office/drawing/2014/main" id="{4A494726-2206-BFB2-9B39-C85285189F72}"/>
              </a:ext>
            </a:extLst>
          </p:cNvPr>
          <p:cNvPicPr>
            <a:picLocks noChangeAspect="1"/>
          </p:cNvPicPr>
          <p:nvPr userDrawn="1"/>
        </p:nvPicPr>
        <p:blipFill>
          <a:blip r:embed="rId2">
            <a:extLst>
              <a:ext uri="{28A0092B-C50C-407E-A947-70E740481C1C}">
                <a14:useLocalDpi xmlns:a14="http://schemas.microsoft.com/office/drawing/2010/main" val="0"/>
              </a:ext>
            </a:extLst>
          </a:blip>
          <a:srcRect l="1923" b="5336"/>
          <a:stretch>
            <a:fillRect/>
          </a:stretch>
        </p:blipFill>
        <p:spPr bwMode="auto">
          <a:xfrm>
            <a:off x="8839201" y="0"/>
            <a:ext cx="2925233"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10" name="Group 18">
            <a:extLst>
              <a:ext uri="{FF2B5EF4-FFF2-40B4-BE49-F238E27FC236}">
                <a16:creationId xmlns:a16="http://schemas.microsoft.com/office/drawing/2014/main" id="{67E2B6E3-A068-D5DD-8E99-A1B29AC350A3}"/>
              </a:ext>
            </a:extLst>
          </p:cNvPr>
          <p:cNvGrpSpPr>
            <a:grpSpLocks/>
          </p:cNvGrpSpPr>
          <p:nvPr userDrawn="1"/>
        </p:nvGrpSpPr>
        <p:grpSpPr bwMode="auto">
          <a:xfrm>
            <a:off x="2844800" y="6553200"/>
            <a:ext cx="9347200" cy="46038"/>
            <a:chOff x="1905000" y="6553200"/>
            <a:chExt cx="7010400" cy="45719"/>
          </a:xfrm>
        </p:grpSpPr>
        <p:sp>
          <p:nvSpPr>
            <p:cNvPr id="11" name="Rectangle 10">
              <a:extLst>
                <a:ext uri="{FF2B5EF4-FFF2-40B4-BE49-F238E27FC236}">
                  <a16:creationId xmlns:a16="http://schemas.microsoft.com/office/drawing/2014/main" id="{4470921D-FE65-EE5E-DC44-9A153FA9E102}"/>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2" name="Rectangle 11">
              <a:extLst>
                <a:ext uri="{FF2B5EF4-FFF2-40B4-BE49-F238E27FC236}">
                  <a16:creationId xmlns:a16="http://schemas.microsoft.com/office/drawing/2014/main" id="{CDF7D15E-C260-6D33-C196-D1D7DAB7A62F}"/>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3" name="Rectangle 12">
              <a:extLst>
                <a:ext uri="{FF2B5EF4-FFF2-40B4-BE49-F238E27FC236}">
                  <a16:creationId xmlns:a16="http://schemas.microsoft.com/office/drawing/2014/main" id="{9D246830-1615-FEEA-A854-3F45A254C071}"/>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grpSp>
        <p:nvGrpSpPr>
          <p:cNvPr id="14" name="Group 22">
            <a:extLst>
              <a:ext uri="{FF2B5EF4-FFF2-40B4-BE49-F238E27FC236}">
                <a16:creationId xmlns:a16="http://schemas.microsoft.com/office/drawing/2014/main" id="{510C650E-A749-E806-BFF9-B6BB9003DBDD}"/>
              </a:ext>
            </a:extLst>
          </p:cNvPr>
          <p:cNvGrpSpPr>
            <a:grpSpLocks/>
          </p:cNvGrpSpPr>
          <p:nvPr userDrawn="1"/>
        </p:nvGrpSpPr>
        <p:grpSpPr bwMode="auto">
          <a:xfrm>
            <a:off x="0" y="1295400"/>
            <a:ext cx="9347200" cy="46038"/>
            <a:chOff x="1905000" y="6553200"/>
            <a:chExt cx="7010400" cy="45719"/>
          </a:xfrm>
        </p:grpSpPr>
        <p:sp>
          <p:nvSpPr>
            <p:cNvPr id="15" name="Rectangle 14">
              <a:extLst>
                <a:ext uri="{FF2B5EF4-FFF2-40B4-BE49-F238E27FC236}">
                  <a16:creationId xmlns:a16="http://schemas.microsoft.com/office/drawing/2014/main" id="{92181C48-27AF-0C98-3515-8E8B7F8ED73F}"/>
                </a:ext>
              </a:extLst>
            </p:cNvPr>
            <p:cNvSpPr/>
            <p:nvPr/>
          </p:nvSpPr>
          <p:spPr>
            <a:xfrm>
              <a:off x="4267200" y="6553200"/>
              <a:ext cx="2328863" cy="45719"/>
            </a:xfrm>
            <a:prstGeom prst="rect">
              <a:avLst/>
            </a:prstGeom>
            <a:solidFill>
              <a:srgbClr val="76C2E5"/>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6" name="Rectangle 15">
              <a:extLst>
                <a:ext uri="{FF2B5EF4-FFF2-40B4-BE49-F238E27FC236}">
                  <a16:creationId xmlns:a16="http://schemas.microsoft.com/office/drawing/2014/main" id="{789EB68E-D3C8-646A-7C27-AF07D63669EB}"/>
                </a:ext>
              </a:extLst>
            </p:cNvPr>
            <p:cNvSpPr/>
            <p:nvPr/>
          </p:nvSpPr>
          <p:spPr>
            <a:xfrm>
              <a:off x="1905000" y="6553200"/>
              <a:ext cx="2362200" cy="45719"/>
            </a:xfrm>
            <a:prstGeom prst="rect">
              <a:avLst/>
            </a:prstGeom>
            <a:solidFill>
              <a:srgbClr val="FCB017"/>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sp>
          <p:nvSpPr>
            <p:cNvPr id="17" name="Rectangle 16">
              <a:extLst>
                <a:ext uri="{FF2B5EF4-FFF2-40B4-BE49-F238E27FC236}">
                  <a16:creationId xmlns:a16="http://schemas.microsoft.com/office/drawing/2014/main" id="{52143A04-8DAC-FEF7-D008-AED1B6301869}"/>
                </a:ext>
              </a:extLst>
            </p:cNvPr>
            <p:cNvSpPr/>
            <p:nvPr userDrawn="1"/>
          </p:nvSpPr>
          <p:spPr>
            <a:xfrm>
              <a:off x="6586538" y="6553200"/>
              <a:ext cx="2328862" cy="45719"/>
            </a:xfrm>
            <a:prstGeom prst="rect">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fontAlgn="auto" hangingPunct="1">
                <a:spcBef>
                  <a:spcPts val="0"/>
                </a:spcBef>
                <a:spcAft>
                  <a:spcPts val="0"/>
                </a:spcAft>
                <a:defRPr/>
              </a:pPr>
              <a:endParaRPr lang="en-US" sz="1800"/>
            </a:p>
          </p:txBody>
        </p:sp>
      </p:grpSp>
      <p:sp>
        <p:nvSpPr>
          <p:cNvPr id="3" name="Content Placeholder 2"/>
          <p:cNvSpPr>
            <a:spLocks noGrp="1"/>
          </p:cNvSpPr>
          <p:nvPr>
            <p:ph idx="1"/>
          </p:nvPr>
        </p:nvSpPr>
        <p:spPr>
          <a:xfrm>
            <a:off x="406400" y="1493838"/>
            <a:ext cx="10972800" cy="4525963"/>
          </a:xfrm>
        </p:spPr>
        <p:txBody>
          <a:bodyPr/>
          <a:lstStyle>
            <a:lvl1pPr marL="342900" marR="0" indent="-342900" algn="l" defTabSz="914400" rtl="0" eaLnBrk="1" fontAlgn="auto" latinLnBrk="0" hangingPunct="1">
              <a:lnSpc>
                <a:spcPct val="100000"/>
              </a:lnSpc>
              <a:spcBef>
                <a:spcPct val="20000"/>
              </a:spcBef>
              <a:spcAft>
                <a:spcPts val="0"/>
              </a:spcAft>
              <a:buClr>
                <a:srgbClr val="101141"/>
              </a:buClr>
              <a:buSzTx/>
              <a:buFont typeface="Arial" pitchFamily="34" charset="0"/>
              <a:buNone/>
              <a:tabLst/>
              <a:defRPr sz="2400">
                <a:latin typeface="Arial" pitchFamily="34" charset="0"/>
                <a:cs typeface="Arial" pitchFamily="34" charset="0"/>
              </a:defRPr>
            </a:lvl1pPr>
            <a:lvl2pPr marL="742950" marR="0" indent="-285750" algn="l" defTabSz="914400" rtl="0" eaLnBrk="1" fontAlgn="auto" latinLnBrk="0" hangingPunct="1">
              <a:lnSpc>
                <a:spcPct val="100000"/>
              </a:lnSpc>
              <a:spcBef>
                <a:spcPct val="20000"/>
              </a:spcBef>
              <a:spcAft>
                <a:spcPts val="0"/>
              </a:spcAft>
              <a:buClrTx/>
              <a:buSzTx/>
              <a:buFont typeface="Arial" pitchFamily="34" charset="0"/>
              <a:buChar char="–"/>
              <a:tabLst/>
              <a:defRPr sz="1600">
                <a:latin typeface="Arial" pitchFamily="34" charset="0"/>
                <a:cs typeface="Arial" pitchFamily="34" charset="0"/>
              </a:defRPr>
            </a:lvl2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dirty="0"/>
          </a:p>
        </p:txBody>
      </p:sp>
      <p:sp>
        <p:nvSpPr>
          <p:cNvPr id="27" name="Content Placeholder 18"/>
          <p:cNvSpPr>
            <a:spLocks noGrp="1"/>
          </p:cNvSpPr>
          <p:nvPr>
            <p:ph sz="quarter" idx="10"/>
          </p:nvPr>
        </p:nvSpPr>
        <p:spPr>
          <a:xfrm>
            <a:off x="406400" y="152400"/>
            <a:ext cx="8432800" cy="1143000"/>
          </a:xfrm>
        </p:spPr>
        <p:txBody>
          <a:bodyPr anchor="ctr">
            <a:normAutofit/>
          </a:bodyPr>
          <a:lstStyle>
            <a:lvl1pPr marL="0">
              <a:lnSpc>
                <a:spcPts val="3600"/>
              </a:lnSpc>
              <a:spcBef>
                <a:spcPts val="0"/>
              </a:spcBef>
              <a:buNone/>
              <a:defRPr sz="3600" b="1" spc="-150" baseline="0">
                <a:latin typeface="Arial" pitchFamily="34" charset="0"/>
                <a:cs typeface="Arial" pitchFamily="34" charset="0"/>
              </a:defRPr>
            </a:lvl1pPr>
          </a:lstStyle>
          <a:p>
            <a:pPr lvl="0"/>
            <a:r>
              <a:rPr lang="en-US"/>
              <a:t>Click to edit Master text styles</a:t>
            </a:r>
          </a:p>
        </p:txBody>
      </p:sp>
    </p:spTree>
    <p:extLst>
      <p:ext uri="{BB962C8B-B14F-4D97-AF65-F5344CB8AC3E}">
        <p14:creationId xmlns:p14="http://schemas.microsoft.com/office/powerpoint/2010/main" val="13621727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 id="2147483741" r:id="rId5"/>
    <p:sldLayoutId id="2147483742" r:id="rId6"/>
    <p:sldLayoutId id="2147483743"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lambda-architecture.net/" TargetMode="External"/><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hyperlink" Target="https://databricks.com/glossary/lambda-architecture" TargetMode="Externa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hyperlink" Target="https://towardsdatascience.com/a-brief-introduction-to-two-data-processing-architectures-lambda-and-kappa-for-big-data" TargetMode="Externa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www.oreilly.com/ideas/questioning-the-lambda-architecture" TargetMode="Externa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hyperlink" Target="https://www.talend.com/blog/2017/08/28/lambda-kappa-real-time-big-data-architectures/" TargetMode="Externa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hyperlink" Target="https://towardsdatascience.com/a-brief-introduction-to-two-data-processing-architectures-lambda-and-kappa-for-big-data-" TargetMode="Externa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Generalized Streaming Data Architecture</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3797254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Lambda Architecture </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26159367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Lambda Architecture</a:t>
            </a:r>
            <a:endParaRPr lang="en-IN" dirty="0"/>
          </a:p>
        </p:txBody>
      </p:sp>
      <p:sp>
        <p:nvSpPr>
          <p:cNvPr id="3" name="Text Placeholder 2"/>
          <p:cNvSpPr>
            <a:spLocks noGrp="1"/>
          </p:cNvSpPr>
          <p:nvPr>
            <p:ph type="body" sz="quarter" idx="13"/>
          </p:nvPr>
        </p:nvSpPr>
        <p:spPr>
          <a:xfrm>
            <a:off x="857739" y="1600201"/>
            <a:ext cx="10160000" cy="3886199"/>
          </a:xfrm>
        </p:spPr>
        <p:txBody>
          <a:bodyPr>
            <a:normAutofit/>
          </a:bodyPr>
          <a:lstStyle/>
          <a:p>
            <a:r>
              <a:rPr lang="en-IN" dirty="0"/>
              <a:t>Proposed by Nathan </a:t>
            </a:r>
            <a:r>
              <a:rPr lang="en-IN" dirty="0" err="1"/>
              <a:t>Marz</a:t>
            </a:r>
            <a:r>
              <a:rPr lang="en-IN" dirty="0"/>
              <a:t> based on his experience working on distributed data processing systems at </a:t>
            </a:r>
            <a:r>
              <a:rPr lang="en-IN" dirty="0" err="1"/>
              <a:t>Backtype</a:t>
            </a:r>
            <a:r>
              <a:rPr lang="en-IN" dirty="0"/>
              <a:t> and Twitter</a:t>
            </a:r>
          </a:p>
          <a:p>
            <a:r>
              <a:rPr lang="en-IN" dirty="0"/>
              <a:t>A generic, scalable and fault-tolerant data processing architecture</a:t>
            </a:r>
          </a:p>
          <a:p>
            <a:endParaRPr lang="en-IN" dirty="0"/>
          </a:p>
          <a:p>
            <a:r>
              <a:rPr lang="en-IN" dirty="0"/>
              <a:t>Lambda Architecture  </a:t>
            </a:r>
          </a:p>
          <a:p>
            <a:pPr lvl="1"/>
            <a:r>
              <a:rPr lang="en-IN" dirty="0"/>
              <a:t>aims to satisfy the needs for a robust system that is fault-tolerant, both against hardware failures and human mistakes</a:t>
            </a:r>
          </a:p>
          <a:p>
            <a:pPr lvl="1"/>
            <a:r>
              <a:rPr lang="en-IN" dirty="0"/>
              <a:t>being able to serve a wide range of workloads and use cases</a:t>
            </a:r>
          </a:p>
          <a:p>
            <a:pPr lvl="1"/>
            <a:r>
              <a:rPr lang="en-IN" dirty="0"/>
              <a:t>in which low-latency reads and updates are required. </a:t>
            </a:r>
          </a:p>
          <a:p>
            <a:endParaRPr lang="en-IN" dirty="0"/>
          </a:p>
          <a:p>
            <a:r>
              <a:rPr lang="en-IN" dirty="0"/>
              <a:t>The resulting system should be linearly scalable, and it should scale out rather than up.</a:t>
            </a:r>
          </a:p>
        </p:txBody>
      </p:sp>
      <p:sp>
        <p:nvSpPr>
          <p:cNvPr id="4" name="Text Placeholder 3"/>
          <p:cNvSpPr>
            <a:spLocks noGrp="1"/>
          </p:cNvSpPr>
          <p:nvPr>
            <p:ph type="body" sz="quarter" idx="14"/>
          </p:nvPr>
        </p:nvSpPr>
        <p:spPr/>
        <p:txBody>
          <a:bodyPr/>
          <a:lstStyle/>
          <a:p>
            <a:r>
              <a:rPr lang="en-US" dirty="0"/>
              <a:t>Defined</a:t>
            </a:r>
            <a:endParaRPr lang="en-IN" dirty="0"/>
          </a:p>
        </p:txBody>
      </p:sp>
    </p:spTree>
    <p:extLst>
      <p:ext uri="{BB962C8B-B14F-4D97-AF65-F5344CB8AC3E}">
        <p14:creationId xmlns:p14="http://schemas.microsoft.com/office/powerpoint/2010/main" val="19457331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Lambda Architecture (2)</a:t>
            </a:r>
            <a:endParaRPr lang="en-IN" dirty="0"/>
          </a:p>
        </p:txBody>
      </p:sp>
      <p:sp>
        <p:nvSpPr>
          <p:cNvPr id="3" name="Text Placeholder 2"/>
          <p:cNvSpPr>
            <a:spLocks noGrp="1"/>
          </p:cNvSpPr>
          <p:nvPr>
            <p:ph type="body" sz="quarter" idx="13"/>
          </p:nvPr>
        </p:nvSpPr>
        <p:spPr>
          <a:xfrm>
            <a:off x="857739" y="1600201"/>
            <a:ext cx="10160000" cy="4495799"/>
          </a:xfrm>
        </p:spPr>
        <p:txBody>
          <a:bodyPr/>
          <a:lstStyle/>
          <a:p>
            <a:endParaRPr lang="en-IN" dirty="0"/>
          </a:p>
        </p:txBody>
      </p:sp>
      <p:sp>
        <p:nvSpPr>
          <p:cNvPr id="4" name="Text Placeholder 3"/>
          <p:cNvSpPr>
            <a:spLocks noGrp="1"/>
          </p:cNvSpPr>
          <p:nvPr>
            <p:ph type="body" sz="quarter" idx="14"/>
          </p:nvPr>
        </p:nvSpPr>
        <p:spPr/>
        <p:txBody>
          <a:bodyPr/>
          <a:lstStyle/>
          <a:p>
            <a:r>
              <a:rPr lang="en-US" dirty="0"/>
              <a:t>Block Diagram</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2133600" y="1752600"/>
            <a:ext cx="7343775" cy="4124325"/>
          </a:xfrm>
          <a:prstGeom prst="rect">
            <a:avLst/>
          </a:prstGeom>
          <a:noFill/>
          <a:ln w="9525">
            <a:noFill/>
            <a:miter lim="800000"/>
            <a:headEnd/>
            <a:tailEnd/>
          </a:ln>
        </p:spPr>
      </p:pic>
      <p:sp>
        <p:nvSpPr>
          <p:cNvPr id="6" name="TextBox 5"/>
          <p:cNvSpPr txBox="1"/>
          <p:nvPr/>
        </p:nvSpPr>
        <p:spPr>
          <a:xfrm>
            <a:off x="838200" y="6324600"/>
            <a:ext cx="6553200" cy="369332"/>
          </a:xfrm>
          <a:prstGeom prst="rect">
            <a:avLst/>
          </a:prstGeom>
          <a:noFill/>
        </p:spPr>
        <p:txBody>
          <a:bodyPr wrap="square" rtlCol="0">
            <a:spAutoFit/>
          </a:bodyPr>
          <a:lstStyle/>
          <a:p>
            <a:r>
              <a:rPr lang="en-US" dirty="0"/>
              <a:t>Source : </a:t>
            </a:r>
            <a:r>
              <a:rPr lang="en-IN" dirty="0">
                <a:hlinkClick r:id="rId3"/>
              </a:rPr>
              <a:t>http://lambda-architecture.net/</a:t>
            </a:r>
            <a:endParaRPr lang="en-IN" dirty="0"/>
          </a:p>
        </p:txBody>
      </p:sp>
    </p:spTree>
    <p:extLst>
      <p:ext uri="{BB962C8B-B14F-4D97-AF65-F5344CB8AC3E}">
        <p14:creationId xmlns:p14="http://schemas.microsoft.com/office/powerpoint/2010/main" val="7944928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Lambda Architecture (3)</a:t>
            </a:r>
            <a:endParaRPr lang="en-IN" dirty="0"/>
          </a:p>
        </p:txBody>
      </p:sp>
      <p:sp>
        <p:nvSpPr>
          <p:cNvPr id="3" name="Text Placeholder 2"/>
          <p:cNvSpPr>
            <a:spLocks noGrp="1"/>
          </p:cNvSpPr>
          <p:nvPr>
            <p:ph type="body" sz="quarter" idx="13"/>
          </p:nvPr>
        </p:nvSpPr>
        <p:spPr>
          <a:xfrm>
            <a:off x="857739" y="1600201"/>
            <a:ext cx="10160000" cy="3505199"/>
          </a:xfrm>
        </p:spPr>
        <p:txBody>
          <a:bodyPr>
            <a:normAutofit/>
          </a:bodyPr>
          <a:lstStyle/>
          <a:p>
            <a:pPr marL="342900" indent="-342900">
              <a:buFont typeface="+mj-lt"/>
              <a:buAutoNum type="arabicPeriod"/>
            </a:pPr>
            <a:r>
              <a:rPr lang="en-IN" dirty="0"/>
              <a:t>All data entering the system is dispatched to both the batch layer and the speed layer for processing.</a:t>
            </a:r>
          </a:p>
          <a:p>
            <a:pPr marL="342900" indent="-342900">
              <a:buFont typeface="+mj-lt"/>
              <a:buAutoNum type="arabicPeriod"/>
            </a:pPr>
            <a:r>
              <a:rPr lang="en-IN" dirty="0"/>
              <a:t>The batch layer has two functions: </a:t>
            </a:r>
          </a:p>
          <a:p>
            <a:pPr marL="857250" lvl="1" indent="-400050">
              <a:buAutoNum type="romanLcParenBoth"/>
            </a:pPr>
            <a:r>
              <a:rPr lang="en-IN" dirty="0"/>
              <a:t>managing the master dataset (an immutable, append-only set of raw data)</a:t>
            </a:r>
          </a:p>
          <a:p>
            <a:pPr marL="857250" lvl="1" indent="-400050">
              <a:buAutoNum type="romanLcParenBoth"/>
            </a:pPr>
            <a:r>
              <a:rPr lang="en-IN" dirty="0"/>
              <a:t>to pre-compute the batch views.</a:t>
            </a:r>
          </a:p>
          <a:p>
            <a:pPr marL="342900" indent="-342900">
              <a:buFont typeface="+mj-lt"/>
              <a:buAutoNum type="arabicPeriod"/>
            </a:pPr>
            <a:r>
              <a:rPr lang="en-IN" dirty="0"/>
              <a:t>The serving layer indexes the batch views so that they can be queried in low-latency, ad-hoc way.</a:t>
            </a:r>
          </a:p>
          <a:p>
            <a:pPr marL="342900" indent="-342900">
              <a:buFont typeface="+mj-lt"/>
              <a:buAutoNum type="arabicPeriod"/>
            </a:pPr>
            <a:r>
              <a:rPr lang="en-IN" dirty="0"/>
              <a:t>The speed layer compensates for the high latency of updates to the serving layer and deals with recent data only.</a:t>
            </a:r>
          </a:p>
          <a:p>
            <a:pPr marL="342900" indent="-342900">
              <a:buFont typeface="+mj-lt"/>
              <a:buAutoNum type="arabicPeriod"/>
            </a:pPr>
            <a:r>
              <a:rPr lang="en-IN" dirty="0"/>
              <a:t>Any incoming query can be answered by merging results from batch views and real-time views.</a:t>
            </a:r>
          </a:p>
        </p:txBody>
      </p:sp>
      <p:sp>
        <p:nvSpPr>
          <p:cNvPr id="4" name="Text Placeholder 3"/>
          <p:cNvSpPr>
            <a:spLocks noGrp="1"/>
          </p:cNvSpPr>
          <p:nvPr>
            <p:ph type="body" sz="quarter" idx="14"/>
          </p:nvPr>
        </p:nvSpPr>
        <p:spPr/>
        <p:txBody>
          <a:bodyPr/>
          <a:lstStyle/>
          <a:p>
            <a:r>
              <a:rPr lang="en-US" dirty="0"/>
              <a:t>Basic Flow of Events</a:t>
            </a:r>
            <a:endParaRPr lang="en-IN" dirty="0"/>
          </a:p>
        </p:txBody>
      </p:sp>
    </p:spTree>
    <p:extLst>
      <p:ext uri="{BB962C8B-B14F-4D97-AF65-F5344CB8AC3E}">
        <p14:creationId xmlns:p14="http://schemas.microsoft.com/office/powerpoint/2010/main" val="31943664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Components (1)</a:t>
            </a:r>
            <a:endParaRPr lang="en-IN" dirty="0"/>
          </a:p>
        </p:txBody>
      </p:sp>
      <p:sp>
        <p:nvSpPr>
          <p:cNvPr id="3" name="Text Placeholder 2"/>
          <p:cNvSpPr>
            <a:spLocks noGrp="1"/>
          </p:cNvSpPr>
          <p:nvPr>
            <p:ph type="body" sz="quarter" idx="13"/>
          </p:nvPr>
        </p:nvSpPr>
        <p:spPr>
          <a:xfrm>
            <a:off x="857739" y="1600201"/>
            <a:ext cx="10160000" cy="4038599"/>
          </a:xfrm>
        </p:spPr>
        <p:txBody>
          <a:bodyPr/>
          <a:lstStyle/>
          <a:p>
            <a:r>
              <a:rPr lang="en-IN" dirty="0"/>
              <a:t>New data comes continuously, as a feed to the data system. </a:t>
            </a:r>
          </a:p>
          <a:p>
            <a:r>
              <a:rPr lang="en-IN" dirty="0"/>
              <a:t>It gets fed to the batch layer and the speed layer simultaneously. </a:t>
            </a:r>
          </a:p>
          <a:p>
            <a:r>
              <a:rPr lang="en-IN" dirty="0"/>
              <a:t>It looks at all the data at once and eventually corrects the data in the stream layer.  </a:t>
            </a:r>
          </a:p>
          <a:p>
            <a:r>
              <a:rPr lang="en-IN" dirty="0"/>
              <a:t>Here we can find lots of ETL and a traditional data warehouse. </a:t>
            </a:r>
          </a:p>
          <a:p>
            <a:r>
              <a:rPr lang="en-IN" dirty="0"/>
              <a:t>This layer is built using a predefined schedule, usually once or twice a day.</a:t>
            </a:r>
          </a:p>
          <a:p>
            <a:endParaRPr lang="en-IN" dirty="0"/>
          </a:p>
          <a:p>
            <a:r>
              <a:rPr lang="en-IN" dirty="0"/>
              <a:t>The batch layer has two very important functions:</a:t>
            </a:r>
          </a:p>
          <a:p>
            <a:pPr lvl="1"/>
            <a:r>
              <a:rPr lang="en-IN" dirty="0"/>
              <a:t>To manage the master dataset</a:t>
            </a:r>
          </a:p>
          <a:p>
            <a:pPr lvl="1"/>
            <a:r>
              <a:rPr lang="en-IN" dirty="0"/>
              <a:t>To pre-compute the batch views.</a:t>
            </a:r>
          </a:p>
        </p:txBody>
      </p:sp>
      <p:sp>
        <p:nvSpPr>
          <p:cNvPr id="4" name="Text Placeholder 3"/>
          <p:cNvSpPr>
            <a:spLocks noGrp="1"/>
          </p:cNvSpPr>
          <p:nvPr>
            <p:ph type="body" sz="quarter" idx="14"/>
          </p:nvPr>
        </p:nvSpPr>
        <p:spPr/>
        <p:txBody>
          <a:bodyPr/>
          <a:lstStyle/>
          <a:p>
            <a:r>
              <a:rPr lang="en-IN" dirty="0"/>
              <a:t>Batch layer</a:t>
            </a:r>
          </a:p>
          <a:p>
            <a:endParaRPr lang="en-IN" dirty="0"/>
          </a:p>
        </p:txBody>
      </p:sp>
      <p:sp>
        <p:nvSpPr>
          <p:cNvPr id="5" name="TextBox 4"/>
          <p:cNvSpPr txBox="1"/>
          <p:nvPr/>
        </p:nvSpPr>
        <p:spPr>
          <a:xfrm>
            <a:off x="914400" y="5791200"/>
            <a:ext cx="6248400" cy="369332"/>
          </a:xfrm>
          <a:prstGeom prst="rect">
            <a:avLst/>
          </a:prstGeom>
          <a:noFill/>
        </p:spPr>
        <p:txBody>
          <a:bodyPr wrap="square" rtlCol="0">
            <a:spAutoFit/>
          </a:bodyPr>
          <a:lstStyle/>
          <a:p>
            <a:r>
              <a:rPr lang="en-US" dirty="0"/>
              <a:t>Source : </a:t>
            </a:r>
            <a:r>
              <a:rPr lang="en-IN" dirty="0">
                <a:hlinkClick r:id="rId2"/>
              </a:rPr>
              <a:t>https://databricks.com/glossary/lambda-architecture</a:t>
            </a:r>
            <a:endParaRPr lang="en-IN" dirty="0"/>
          </a:p>
        </p:txBody>
      </p:sp>
    </p:spTree>
    <p:extLst>
      <p:ext uri="{BB962C8B-B14F-4D97-AF65-F5344CB8AC3E}">
        <p14:creationId xmlns:p14="http://schemas.microsoft.com/office/powerpoint/2010/main" val="3421890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Components (2)</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r>
              <a:rPr lang="en-IN" dirty="0"/>
              <a:t>This layer handles the data that are not already delivered in the batch view due to the latency of the batch layer. </a:t>
            </a:r>
          </a:p>
          <a:p>
            <a:r>
              <a:rPr lang="en-IN" dirty="0"/>
              <a:t>In addition, it only deals with recent data in order to provide a complete view of the data to the user by creating real-time views.</a:t>
            </a:r>
          </a:p>
          <a:p>
            <a:endParaRPr lang="en-IN" dirty="0"/>
          </a:p>
          <a:p>
            <a:r>
              <a:rPr lang="en-IN" dirty="0"/>
              <a:t>Speed layer provides the outputs on the basis enrichment process and supports the serving layer to reduce the latency in responding the queries.</a:t>
            </a:r>
          </a:p>
          <a:p>
            <a:r>
              <a:rPr lang="en-IN" dirty="0"/>
              <a:t>As obvious from its name the speed layer has low latency because it deals with the real time data only and has less computational load.</a:t>
            </a:r>
          </a:p>
        </p:txBody>
      </p:sp>
      <p:sp>
        <p:nvSpPr>
          <p:cNvPr id="4" name="Text Placeholder 3"/>
          <p:cNvSpPr>
            <a:spLocks noGrp="1"/>
          </p:cNvSpPr>
          <p:nvPr>
            <p:ph type="body" sz="quarter" idx="14"/>
          </p:nvPr>
        </p:nvSpPr>
        <p:spPr/>
        <p:txBody>
          <a:bodyPr/>
          <a:lstStyle/>
          <a:p>
            <a:r>
              <a:rPr lang="en-IN" dirty="0"/>
              <a:t>Speed Layer (Stream Layer)</a:t>
            </a:r>
          </a:p>
          <a:p>
            <a:endParaRPr lang="en-IN" dirty="0"/>
          </a:p>
        </p:txBody>
      </p:sp>
    </p:spTree>
    <p:extLst>
      <p:ext uri="{BB962C8B-B14F-4D97-AF65-F5344CB8AC3E}">
        <p14:creationId xmlns:p14="http://schemas.microsoft.com/office/powerpoint/2010/main" val="4244701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Architectural Components (3)</a:t>
            </a:r>
            <a:endParaRPr lang="en-IN" dirty="0"/>
          </a:p>
        </p:txBody>
      </p:sp>
      <p:sp>
        <p:nvSpPr>
          <p:cNvPr id="3" name="Text Placeholder 2"/>
          <p:cNvSpPr>
            <a:spLocks noGrp="1"/>
          </p:cNvSpPr>
          <p:nvPr>
            <p:ph type="body" sz="quarter" idx="13"/>
          </p:nvPr>
        </p:nvSpPr>
        <p:spPr/>
        <p:txBody>
          <a:bodyPr/>
          <a:lstStyle/>
          <a:p>
            <a:r>
              <a:rPr lang="en-IN" dirty="0"/>
              <a:t>The outputs from batch layer in the form of batch views and from speed layer in the form of near-real time views are forwarded to the serving layer.</a:t>
            </a:r>
          </a:p>
          <a:p>
            <a:endParaRPr lang="en-IN" dirty="0"/>
          </a:p>
          <a:p>
            <a:r>
              <a:rPr lang="en-IN" dirty="0"/>
              <a:t>This layer indexes the batch views so that they can be queried in low-latency on an ad-hoc basis.</a:t>
            </a:r>
          </a:p>
        </p:txBody>
      </p:sp>
      <p:sp>
        <p:nvSpPr>
          <p:cNvPr id="4" name="Text Placeholder 3"/>
          <p:cNvSpPr>
            <a:spLocks noGrp="1"/>
          </p:cNvSpPr>
          <p:nvPr>
            <p:ph type="body" sz="quarter" idx="14"/>
          </p:nvPr>
        </p:nvSpPr>
        <p:spPr/>
        <p:txBody>
          <a:bodyPr/>
          <a:lstStyle/>
          <a:p>
            <a:r>
              <a:rPr lang="en-IN" dirty="0"/>
              <a:t>Serving Layer</a:t>
            </a:r>
          </a:p>
          <a:p>
            <a:endParaRPr lang="en-IN" dirty="0"/>
          </a:p>
        </p:txBody>
      </p:sp>
    </p:spTree>
    <p:extLst>
      <p:ext uri="{BB962C8B-B14F-4D97-AF65-F5344CB8AC3E}">
        <p14:creationId xmlns:p14="http://schemas.microsoft.com/office/powerpoint/2010/main" val="32535623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Applications of Lambda Architecture</a:t>
            </a:r>
          </a:p>
        </p:txBody>
      </p:sp>
      <p:sp>
        <p:nvSpPr>
          <p:cNvPr id="3" name="Text Placeholder 2"/>
          <p:cNvSpPr>
            <a:spLocks noGrp="1"/>
          </p:cNvSpPr>
          <p:nvPr>
            <p:ph type="body" sz="quarter" idx="13"/>
          </p:nvPr>
        </p:nvSpPr>
        <p:spPr/>
        <p:txBody>
          <a:bodyPr/>
          <a:lstStyle/>
          <a:p>
            <a:r>
              <a:rPr lang="en-IN" dirty="0"/>
              <a:t>User queries are required to be served on ad-hoc basis using the immutable data storage.</a:t>
            </a:r>
          </a:p>
          <a:p>
            <a:r>
              <a:rPr lang="en-IN" dirty="0"/>
              <a:t>Quick responses are required and system should be capable of handling various updates in the form of new data streams.</a:t>
            </a:r>
          </a:p>
          <a:p>
            <a:r>
              <a:rPr lang="en-IN" dirty="0"/>
              <a:t>None of the stored records shall be erased and it should allow addition of updates and new data to the database.</a:t>
            </a:r>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909902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Pros and Cons of Lambda Architecture</a:t>
            </a:r>
            <a:br>
              <a:rPr lang="en-IN" dirty="0"/>
            </a:br>
            <a:endParaRPr lang="en-IN" dirty="0"/>
          </a:p>
        </p:txBody>
      </p:sp>
      <p:sp>
        <p:nvSpPr>
          <p:cNvPr id="3" name="Text Placeholder 2"/>
          <p:cNvSpPr>
            <a:spLocks noGrp="1"/>
          </p:cNvSpPr>
          <p:nvPr>
            <p:ph type="body" sz="quarter" idx="13"/>
          </p:nvPr>
        </p:nvSpPr>
        <p:spPr>
          <a:xfrm>
            <a:off x="857739" y="1600201"/>
            <a:ext cx="10160000" cy="4038599"/>
          </a:xfrm>
        </p:spPr>
        <p:txBody>
          <a:bodyPr>
            <a:normAutofit/>
          </a:bodyPr>
          <a:lstStyle/>
          <a:p>
            <a:r>
              <a:rPr lang="en-IN" dirty="0"/>
              <a:t>Pros</a:t>
            </a:r>
          </a:p>
          <a:p>
            <a:pPr lvl="1"/>
            <a:r>
              <a:rPr lang="en-IN" sz="1800" dirty="0"/>
              <a:t>Batch layer of Lambda architecture manages historical data with the fault tolerant distributed storage which ensures low possibility of errors even if the system crashes.</a:t>
            </a:r>
          </a:p>
          <a:p>
            <a:pPr lvl="1"/>
            <a:r>
              <a:rPr lang="en-IN" sz="1800" dirty="0"/>
              <a:t>It is a good balance of speed and reliability.</a:t>
            </a:r>
          </a:p>
          <a:p>
            <a:pPr lvl="1"/>
            <a:r>
              <a:rPr lang="en-IN" sz="1800" dirty="0"/>
              <a:t>Fault tolerant and scalable architecture for data processing.</a:t>
            </a:r>
          </a:p>
          <a:p>
            <a:pPr lvl="1"/>
            <a:endParaRPr lang="en-IN" dirty="0"/>
          </a:p>
          <a:p>
            <a:r>
              <a:rPr lang="en-IN" dirty="0"/>
              <a:t>Cons</a:t>
            </a:r>
          </a:p>
          <a:p>
            <a:pPr lvl="1"/>
            <a:r>
              <a:rPr lang="en-IN" sz="1800" dirty="0"/>
              <a:t>It can result in coding overhead due to involvement of comprehensive processing.</a:t>
            </a:r>
          </a:p>
          <a:p>
            <a:pPr lvl="1"/>
            <a:r>
              <a:rPr lang="en-IN" sz="1800" dirty="0"/>
              <a:t>Re-processes every batch cycle which is not beneficial in certain scenarios.</a:t>
            </a:r>
          </a:p>
          <a:p>
            <a:pPr lvl="1"/>
            <a:r>
              <a:rPr lang="en-IN" sz="1800" dirty="0"/>
              <a:t>A data modelled with Lambda architecture is difficult to migrate or reorganize.</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685800" y="5715000"/>
            <a:ext cx="10972800" cy="646331"/>
          </a:xfrm>
          <a:prstGeom prst="rect">
            <a:avLst/>
          </a:prstGeom>
          <a:noFill/>
        </p:spPr>
        <p:txBody>
          <a:bodyPr wrap="square" rtlCol="0">
            <a:spAutoFit/>
          </a:bodyPr>
          <a:lstStyle/>
          <a:p>
            <a:r>
              <a:rPr lang="en-US" dirty="0"/>
              <a:t>Source : </a:t>
            </a:r>
            <a:r>
              <a:rPr lang="en-IN" dirty="0">
                <a:hlinkClick r:id="rId2"/>
              </a:rPr>
              <a:t>https://towardsdatascience.com/a-brief-introduction-to-two-data-processing-architectures-lambda-and-kappa-for-big-data</a:t>
            </a:r>
            <a:endParaRPr lang="en-IN" dirty="0"/>
          </a:p>
        </p:txBody>
      </p:sp>
    </p:spTree>
    <p:extLst>
      <p:ext uri="{BB962C8B-B14F-4D97-AF65-F5344CB8AC3E}">
        <p14:creationId xmlns:p14="http://schemas.microsoft.com/office/powerpoint/2010/main" val="42370440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Kappa Architecture</a:t>
            </a:r>
          </a:p>
        </p:txBody>
      </p:sp>
      <p:sp>
        <p:nvSpPr>
          <p:cNvPr id="6" name="Subtitle 5"/>
          <p:cNvSpPr>
            <a:spLocks noGrp="1"/>
          </p:cNvSpPr>
          <p:nvPr>
            <p:ph type="subTitle" idx="1"/>
          </p:nvPr>
        </p:nvSpPr>
        <p:spPr/>
        <p:txBody>
          <a:bodyPr/>
          <a:lstStyle/>
          <a:p>
            <a:r>
              <a:rPr lang="en-US" sz="1800" dirty="0">
                <a:solidFill>
                  <a:srgbClr val="211D71"/>
                </a:solidFill>
              </a:rPr>
              <a:t>Pravin Y Pawar</a:t>
            </a:r>
          </a:p>
        </p:txBody>
      </p:sp>
    </p:spTree>
    <p:extLst>
      <p:ext uri="{BB962C8B-B14F-4D97-AF65-F5344CB8AC3E}">
        <p14:creationId xmlns:p14="http://schemas.microsoft.com/office/powerpoint/2010/main" val="40320482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Systems </a:t>
            </a:r>
            <a:endParaRPr lang="en-IN" dirty="0"/>
          </a:p>
        </p:txBody>
      </p:sp>
      <p:sp>
        <p:nvSpPr>
          <p:cNvPr id="3" name="Text Placeholder 2"/>
          <p:cNvSpPr>
            <a:spLocks noGrp="1"/>
          </p:cNvSpPr>
          <p:nvPr>
            <p:ph type="body" sz="quarter" idx="13"/>
          </p:nvPr>
        </p:nvSpPr>
        <p:spPr>
          <a:xfrm>
            <a:off x="857739" y="1600201"/>
            <a:ext cx="10160000" cy="3657599"/>
          </a:xfrm>
        </p:spPr>
        <p:txBody>
          <a:bodyPr>
            <a:normAutofit/>
          </a:bodyPr>
          <a:lstStyle/>
          <a:p>
            <a:r>
              <a:rPr lang="en-IN" dirty="0"/>
              <a:t>… are layered systems that rely on several loosely coupled systems </a:t>
            </a:r>
          </a:p>
          <a:p>
            <a:pPr lvl="1"/>
            <a:r>
              <a:rPr lang="en-IN" dirty="0"/>
              <a:t>Helps in achieving high availability </a:t>
            </a:r>
          </a:p>
          <a:p>
            <a:pPr lvl="1"/>
            <a:r>
              <a:rPr lang="en-IN" dirty="0"/>
              <a:t>Helps in managing the system</a:t>
            </a:r>
          </a:p>
          <a:p>
            <a:pPr lvl="1"/>
            <a:r>
              <a:rPr lang="en-IN" dirty="0"/>
              <a:t>Helps in maintaining the cost under control </a:t>
            </a:r>
          </a:p>
          <a:p>
            <a:endParaRPr lang="en-IN" dirty="0"/>
          </a:p>
          <a:p>
            <a:r>
              <a:rPr lang="en-IN" dirty="0"/>
              <a:t>All subsystems / components can reside on individual physical servers or can be co hosted on the single or more than one servers</a:t>
            </a:r>
          </a:p>
          <a:p>
            <a:r>
              <a:rPr lang="en-IN" dirty="0"/>
              <a:t>Not all components to be present in every system</a:t>
            </a:r>
          </a:p>
          <a:p>
            <a:endParaRPr lang="en-IN" dirty="0"/>
          </a:p>
        </p:txBody>
      </p:sp>
      <p:sp>
        <p:nvSpPr>
          <p:cNvPr id="4" name="Text Placeholder 3"/>
          <p:cNvSpPr>
            <a:spLocks noGrp="1"/>
          </p:cNvSpPr>
          <p:nvPr>
            <p:ph type="body" sz="quarter" idx="14"/>
          </p:nvPr>
        </p:nvSpPr>
        <p:spPr/>
        <p:txBody>
          <a:bodyPr/>
          <a:lstStyle/>
          <a:p>
            <a:r>
              <a:rPr lang="en-US" dirty="0"/>
              <a:t>Defined again</a:t>
            </a:r>
            <a:endParaRPr lang="en-IN" dirty="0"/>
          </a:p>
        </p:txBody>
      </p:sp>
      <p:sp>
        <p:nvSpPr>
          <p:cNvPr id="5" name="TextBox 4"/>
          <p:cNvSpPr txBox="1"/>
          <p:nvPr/>
        </p:nvSpPr>
        <p:spPr>
          <a:xfrm>
            <a:off x="609600" y="6096000"/>
            <a:ext cx="5867400" cy="369332"/>
          </a:xfrm>
          <a:prstGeom prst="rect">
            <a:avLst/>
          </a:prstGeom>
          <a:noFill/>
        </p:spPr>
        <p:txBody>
          <a:bodyPr wrap="square" rtlCol="0">
            <a:spAutoFit/>
          </a:bodyPr>
          <a:lstStyle/>
          <a:p>
            <a:r>
              <a:rPr lang="en-US" dirty="0"/>
              <a:t>Contents adapted from </a:t>
            </a:r>
            <a:r>
              <a:rPr lang="en-GB" dirty="0"/>
              <a:t>Real-Time Analytics , Byron Ellis</a:t>
            </a:r>
            <a:endParaRPr lang="en-IN" dirty="0"/>
          </a:p>
        </p:txBody>
      </p:sp>
    </p:spTree>
    <p:extLst>
      <p:ext uri="{BB962C8B-B14F-4D97-AF65-F5344CB8AC3E}">
        <p14:creationId xmlns:p14="http://schemas.microsoft.com/office/powerpoint/2010/main" val="18474810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Bad thing about Lambda Architecture</a:t>
            </a:r>
            <a:endParaRPr lang="en-IN" dirty="0"/>
          </a:p>
        </p:txBody>
      </p:sp>
      <p:sp>
        <p:nvSpPr>
          <p:cNvPr id="3" name="Text Placeholder 2"/>
          <p:cNvSpPr>
            <a:spLocks noGrp="1"/>
          </p:cNvSpPr>
          <p:nvPr>
            <p:ph type="body" sz="quarter" idx="13"/>
          </p:nvPr>
        </p:nvSpPr>
        <p:spPr/>
        <p:txBody>
          <a:bodyPr/>
          <a:lstStyle/>
          <a:p>
            <a:r>
              <a:rPr lang="en-IN" dirty="0"/>
              <a:t>The problem with the Lambda Architecture is that maintaining code that needs to produce the same result in two complex distributed systems is exactly as painful as it seems like it would be.</a:t>
            </a:r>
          </a:p>
          <a:p>
            <a:endParaRPr lang="en-US" dirty="0"/>
          </a:p>
          <a:p>
            <a:r>
              <a:rPr lang="en-IN" dirty="0"/>
              <a:t>Programming in distributed frameworks like Storm and </a:t>
            </a:r>
            <a:r>
              <a:rPr lang="en-IN" dirty="0" err="1"/>
              <a:t>Hadoop</a:t>
            </a:r>
            <a:r>
              <a:rPr lang="en-IN" dirty="0"/>
              <a:t> is complex. Inevitably, code ends up being specifically engineered toward the framework it runs on. The resulting operational complexity of systems implementing the Lambda Architecture is the one thing that seems to be universally agreed on by everyone doing it.</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4572000"/>
            <a:ext cx="10134600" cy="369332"/>
          </a:xfrm>
          <a:prstGeom prst="rect">
            <a:avLst/>
          </a:prstGeom>
          <a:noFill/>
        </p:spPr>
        <p:txBody>
          <a:bodyPr wrap="square" rtlCol="0">
            <a:spAutoFit/>
          </a:bodyPr>
          <a:lstStyle/>
          <a:p>
            <a:r>
              <a:rPr lang="en-US" dirty="0"/>
              <a:t>Interesting read : </a:t>
            </a:r>
            <a:r>
              <a:rPr lang="en-IN" dirty="0">
                <a:hlinkClick r:id="rId2"/>
              </a:rPr>
              <a:t>https://www.oreilly.com/ideas/questioning-the-lambda-architecture</a:t>
            </a:r>
            <a:endParaRPr lang="en-IN" dirty="0"/>
          </a:p>
        </p:txBody>
      </p:sp>
    </p:spTree>
    <p:extLst>
      <p:ext uri="{BB962C8B-B14F-4D97-AF65-F5344CB8AC3E}">
        <p14:creationId xmlns:p14="http://schemas.microsoft.com/office/powerpoint/2010/main" val="18392173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Kappa Architecture </a:t>
            </a:r>
            <a:endParaRPr lang="en-IN" dirty="0"/>
          </a:p>
        </p:txBody>
      </p:sp>
      <p:sp>
        <p:nvSpPr>
          <p:cNvPr id="3" name="Text Placeholder 2"/>
          <p:cNvSpPr>
            <a:spLocks noGrp="1"/>
          </p:cNvSpPr>
          <p:nvPr>
            <p:ph type="body" sz="quarter" idx="13"/>
          </p:nvPr>
        </p:nvSpPr>
        <p:spPr/>
        <p:txBody>
          <a:bodyPr/>
          <a:lstStyle/>
          <a:p>
            <a:r>
              <a:rPr lang="en-IN" dirty="0"/>
              <a:t>First described by Jay Kreps at </a:t>
            </a:r>
            <a:r>
              <a:rPr lang="en-IN" dirty="0" err="1"/>
              <a:t>Linkedin</a:t>
            </a:r>
            <a:r>
              <a:rPr lang="en-IN" dirty="0"/>
              <a:t>. </a:t>
            </a:r>
          </a:p>
          <a:p>
            <a:r>
              <a:rPr lang="en-IN" dirty="0"/>
              <a:t>It focuses on only processing data as a stream. </a:t>
            </a:r>
          </a:p>
          <a:p>
            <a:r>
              <a:rPr lang="en-IN" dirty="0"/>
              <a:t>It is not a replacement for the Lambda Architecture, except for where your use case fits. </a:t>
            </a:r>
          </a:p>
          <a:p>
            <a:r>
              <a:rPr lang="en-IN" dirty="0"/>
              <a:t>For this architecture, incoming data is streamed through a real-time layer and the results of which are placed in the serving layer for queries.</a:t>
            </a:r>
          </a:p>
        </p:txBody>
      </p:sp>
      <p:sp>
        <p:nvSpPr>
          <p:cNvPr id="4" name="Text Placeholder 3"/>
          <p:cNvSpPr>
            <a:spLocks noGrp="1"/>
          </p:cNvSpPr>
          <p:nvPr>
            <p:ph type="body" sz="quarter" idx="14"/>
          </p:nvPr>
        </p:nvSpPr>
        <p:spPr/>
        <p:txBody>
          <a:bodyPr/>
          <a:lstStyle/>
          <a:p>
            <a:r>
              <a:rPr lang="en-US" dirty="0"/>
              <a:t>Defined </a:t>
            </a:r>
            <a:endParaRPr lang="en-IN" dirty="0"/>
          </a:p>
        </p:txBody>
      </p:sp>
    </p:spTree>
    <p:extLst>
      <p:ext uri="{BB962C8B-B14F-4D97-AF65-F5344CB8AC3E}">
        <p14:creationId xmlns:p14="http://schemas.microsoft.com/office/powerpoint/2010/main" val="549016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Kappa Architecture (2)</a:t>
            </a:r>
            <a:endParaRPr lang="en-IN" dirty="0"/>
          </a:p>
        </p:txBody>
      </p:sp>
      <p:sp>
        <p:nvSpPr>
          <p:cNvPr id="3" name="Text Placeholder 2"/>
          <p:cNvSpPr>
            <a:spLocks noGrp="1"/>
          </p:cNvSpPr>
          <p:nvPr>
            <p:ph type="body" sz="quarter" idx="13"/>
          </p:nvPr>
        </p:nvSpPr>
        <p:spPr>
          <a:xfrm>
            <a:off x="857739" y="1600201"/>
            <a:ext cx="10160000" cy="3809999"/>
          </a:xfrm>
        </p:spPr>
        <p:txBody>
          <a:bodyPr/>
          <a:lstStyle/>
          <a:p>
            <a:endParaRPr lang="en-IN" dirty="0"/>
          </a:p>
        </p:txBody>
      </p:sp>
      <p:sp>
        <p:nvSpPr>
          <p:cNvPr id="4" name="Text Placeholder 3"/>
          <p:cNvSpPr>
            <a:spLocks noGrp="1"/>
          </p:cNvSpPr>
          <p:nvPr>
            <p:ph type="body" sz="quarter" idx="14"/>
          </p:nvPr>
        </p:nvSpPr>
        <p:spPr/>
        <p:txBody>
          <a:bodyPr/>
          <a:lstStyle/>
          <a:p>
            <a:r>
              <a:rPr lang="en-US" dirty="0"/>
              <a:t>Block Diagram</a:t>
            </a:r>
            <a:endParaRPr lang="en-IN" dirty="0"/>
          </a:p>
        </p:txBody>
      </p:sp>
      <p:pic>
        <p:nvPicPr>
          <p:cNvPr id="1026" name="Picture 2"/>
          <p:cNvPicPr>
            <a:picLocks noChangeAspect="1" noChangeArrowheads="1"/>
          </p:cNvPicPr>
          <p:nvPr/>
        </p:nvPicPr>
        <p:blipFill>
          <a:blip r:embed="rId2" cstate="print"/>
          <a:srcRect/>
          <a:stretch>
            <a:fillRect/>
          </a:stretch>
        </p:blipFill>
        <p:spPr bwMode="auto">
          <a:xfrm>
            <a:off x="381000" y="1524000"/>
            <a:ext cx="11506200" cy="4143375"/>
          </a:xfrm>
          <a:prstGeom prst="rect">
            <a:avLst/>
          </a:prstGeom>
          <a:noFill/>
          <a:ln w="9525">
            <a:noFill/>
            <a:miter lim="800000"/>
            <a:headEnd/>
            <a:tailEnd/>
          </a:ln>
        </p:spPr>
      </p:pic>
    </p:spTree>
    <p:extLst>
      <p:ext uri="{BB962C8B-B14F-4D97-AF65-F5344CB8AC3E}">
        <p14:creationId xmlns:p14="http://schemas.microsoft.com/office/powerpoint/2010/main" val="14505420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Kappa Architecture (3)</a:t>
            </a:r>
            <a:endParaRPr lang="en-IN" dirty="0"/>
          </a:p>
        </p:txBody>
      </p:sp>
      <p:sp>
        <p:nvSpPr>
          <p:cNvPr id="3" name="Text Placeholder 2"/>
          <p:cNvSpPr>
            <a:spLocks noGrp="1"/>
          </p:cNvSpPr>
          <p:nvPr>
            <p:ph type="body" sz="quarter" idx="13"/>
          </p:nvPr>
        </p:nvSpPr>
        <p:spPr>
          <a:xfrm>
            <a:off x="857739" y="1600201"/>
            <a:ext cx="10160000" cy="3733799"/>
          </a:xfrm>
        </p:spPr>
        <p:txBody>
          <a:bodyPr>
            <a:normAutofit/>
          </a:bodyPr>
          <a:lstStyle/>
          <a:p>
            <a:r>
              <a:rPr lang="en-IN" dirty="0"/>
              <a:t>The idea is to handle both real-time data processing and continuous reprocessing in a single stream processing engine. </a:t>
            </a:r>
          </a:p>
          <a:p>
            <a:r>
              <a:rPr lang="en-IN" dirty="0"/>
              <a:t>This requires that the incoming data stream can be replayed (very quickly), either in its entirety or from a specific position. </a:t>
            </a:r>
          </a:p>
          <a:p>
            <a:r>
              <a:rPr lang="en-IN" dirty="0"/>
              <a:t>If there are any code changes, then a second stream process would replay all previous data through the latest real-time engine and replace the data stored in the serving layer.</a:t>
            </a:r>
          </a:p>
          <a:p>
            <a:r>
              <a:rPr lang="en-IN" dirty="0"/>
              <a:t>This architecture attempts to simplify by only keeping one code base rather than manage one for each batch and speed layers in the Lambda Architecture. </a:t>
            </a:r>
          </a:p>
          <a:p>
            <a:r>
              <a:rPr lang="en-IN" dirty="0"/>
              <a:t>In addition, queries only need to look in a single serving location instead of going against batch and speed views.</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990600" y="5257800"/>
            <a:ext cx="10668000" cy="369332"/>
          </a:xfrm>
          <a:prstGeom prst="rect">
            <a:avLst/>
          </a:prstGeom>
          <a:noFill/>
        </p:spPr>
        <p:txBody>
          <a:bodyPr wrap="square" rtlCol="0">
            <a:spAutoFit/>
          </a:bodyPr>
          <a:lstStyle/>
          <a:p>
            <a:r>
              <a:rPr lang="en-US" dirty="0"/>
              <a:t>Interesting read : </a:t>
            </a:r>
            <a:r>
              <a:rPr lang="en-IN" dirty="0">
                <a:hlinkClick r:id="rId2"/>
              </a:rPr>
              <a:t>https://www.talend.com/blog/2017/08/28/lambda-kappa-real-time-big-data-architectures/</a:t>
            </a:r>
            <a:endParaRPr lang="en-IN" dirty="0"/>
          </a:p>
        </p:txBody>
      </p:sp>
    </p:spTree>
    <p:extLst>
      <p:ext uri="{BB962C8B-B14F-4D97-AF65-F5344CB8AC3E}">
        <p14:creationId xmlns:p14="http://schemas.microsoft.com/office/powerpoint/2010/main" val="8081217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IN" dirty="0"/>
            </a:br>
            <a:r>
              <a:rPr lang="en-IN" dirty="0"/>
              <a:t>Pros and Cons of Kappa architecture</a:t>
            </a:r>
            <a:br>
              <a:rPr lang="en-IN" dirty="0"/>
            </a:br>
            <a:endParaRPr lang="en-IN" dirty="0"/>
          </a:p>
        </p:txBody>
      </p:sp>
      <p:sp>
        <p:nvSpPr>
          <p:cNvPr id="3" name="Text Placeholder 2"/>
          <p:cNvSpPr>
            <a:spLocks noGrp="1"/>
          </p:cNvSpPr>
          <p:nvPr>
            <p:ph type="body" sz="quarter" idx="13"/>
          </p:nvPr>
        </p:nvSpPr>
        <p:spPr>
          <a:xfrm>
            <a:off x="857739" y="1600201"/>
            <a:ext cx="10160000" cy="4343399"/>
          </a:xfrm>
        </p:spPr>
        <p:txBody>
          <a:bodyPr/>
          <a:lstStyle/>
          <a:p>
            <a:r>
              <a:rPr lang="en-IN" dirty="0"/>
              <a:t>Pros</a:t>
            </a:r>
          </a:p>
          <a:p>
            <a:pPr lvl="1"/>
            <a:r>
              <a:rPr lang="en-IN" sz="1800" dirty="0"/>
              <a:t>Kappa architecture can be used to develop data systems that are online learners and therefore don’t need the batch layer.</a:t>
            </a:r>
          </a:p>
          <a:p>
            <a:pPr lvl="1"/>
            <a:r>
              <a:rPr lang="en-IN" sz="1800" dirty="0"/>
              <a:t>Re-processing is required only when the code changes.</a:t>
            </a:r>
          </a:p>
          <a:p>
            <a:pPr lvl="1"/>
            <a:r>
              <a:rPr lang="en-IN" sz="1800" dirty="0"/>
              <a:t>It can be deployed with fixed memory.</a:t>
            </a:r>
          </a:p>
          <a:p>
            <a:pPr lvl="1"/>
            <a:r>
              <a:rPr lang="en-IN" sz="1800" dirty="0"/>
              <a:t>It can be used for horizontally scalable systems.</a:t>
            </a:r>
          </a:p>
          <a:p>
            <a:pPr lvl="1"/>
            <a:r>
              <a:rPr lang="en-IN" sz="1800" dirty="0"/>
              <a:t>Fewer resources are required as the machine learning is being done on the real time basis</a:t>
            </a:r>
            <a:r>
              <a:rPr lang="en-IN" dirty="0"/>
              <a:t>.</a:t>
            </a:r>
          </a:p>
          <a:p>
            <a:pPr lvl="1"/>
            <a:endParaRPr lang="en-IN" dirty="0"/>
          </a:p>
          <a:p>
            <a:r>
              <a:rPr lang="en-IN" dirty="0"/>
              <a:t>Cons</a:t>
            </a:r>
          </a:p>
          <a:p>
            <a:pPr lvl="1"/>
            <a:r>
              <a:rPr lang="en-IN" sz="1800" dirty="0"/>
              <a:t>Absence of batch layer might result in errors during data processing or while updating the database that requires having an exception manager to reprocess the data or reconciliation.</a:t>
            </a:r>
          </a:p>
        </p:txBody>
      </p:sp>
      <p:sp>
        <p:nvSpPr>
          <p:cNvPr id="4" name="Text Placeholder 3"/>
          <p:cNvSpPr>
            <a:spLocks noGrp="1"/>
          </p:cNvSpPr>
          <p:nvPr>
            <p:ph type="body" sz="quarter" idx="14"/>
          </p:nvPr>
        </p:nvSpPr>
        <p:spPr/>
        <p:txBody>
          <a:bodyPr/>
          <a:lstStyle/>
          <a:p>
            <a:endParaRPr lang="en-IN"/>
          </a:p>
        </p:txBody>
      </p:sp>
      <p:sp>
        <p:nvSpPr>
          <p:cNvPr id="5" name="TextBox 4"/>
          <p:cNvSpPr txBox="1"/>
          <p:nvPr/>
        </p:nvSpPr>
        <p:spPr>
          <a:xfrm>
            <a:off x="838200" y="5562600"/>
            <a:ext cx="10134600" cy="646331"/>
          </a:xfrm>
          <a:prstGeom prst="rect">
            <a:avLst/>
          </a:prstGeom>
          <a:noFill/>
        </p:spPr>
        <p:txBody>
          <a:bodyPr wrap="square" rtlCol="0">
            <a:spAutoFit/>
          </a:bodyPr>
          <a:lstStyle/>
          <a:p>
            <a:r>
              <a:rPr lang="en-US" dirty="0"/>
              <a:t>Interesting read : </a:t>
            </a:r>
            <a:r>
              <a:rPr lang="en-IN" dirty="0">
                <a:hlinkClick r:id="rId2"/>
              </a:rPr>
              <a:t>https://towardsdatascience.com/a-brief-introduction-to-two-data-processing-architectures-lambda-and-kappa-for-big-data-</a:t>
            </a:r>
            <a:endParaRPr lang="en-IN" dirty="0"/>
          </a:p>
        </p:txBody>
      </p:sp>
    </p:spTree>
    <p:extLst>
      <p:ext uri="{BB962C8B-B14F-4D97-AF65-F5344CB8AC3E}">
        <p14:creationId xmlns:p14="http://schemas.microsoft.com/office/powerpoint/2010/main" val="35273575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0E7D1E2-1BF0-E53A-B062-7A9D95578787}"/>
              </a:ext>
            </a:extLst>
          </p:cNvPr>
          <p:cNvSpPr>
            <a:spLocks noGrp="1"/>
          </p:cNvSpPr>
          <p:nvPr>
            <p:ph type="title"/>
          </p:nvPr>
        </p:nvSpPr>
        <p:spPr/>
        <p:txBody>
          <a:bodyPr/>
          <a:lstStyle/>
          <a:p>
            <a:pPr>
              <a:defRPr/>
            </a:pPr>
            <a:r>
              <a:rPr lang="en-US" dirty="0"/>
              <a:t>Real Time System Characteristics</a:t>
            </a:r>
          </a:p>
        </p:txBody>
      </p:sp>
      <p:sp>
        <p:nvSpPr>
          <p:cNvPr id="13315" name="Content Placeholder 5">
            <a:extLst>
              <a:ext uri="{FF2B5EF4-FFF2-40B4-BE49-F238E27FC236}">
                <a16:creationId xmlns:a16="http://schemas.microsoft.com/office/drawing/2014/main" id="{7F310FEF-FF35-3B8A-2E68-5773F099AE3D}"/>
              </a:ext>
            </a:extLst>
          </p:cNvPr>
          <p:cNvSpPr>
            <a:spLocks noGrp="1"/>
          </p:cNvSpPr>
          <p:nvPr>
            <p:ph sz="quarter" idx="13"/>
          </p:nvPr>
        </p:nvSpPr>
        <p:spPr/>
        <p:txBody>
          <a:bodyPr/>
          <a:lstStyle/>
          <a:p>
            <a:pPr eaLnBrk="1" hangingPunct="1">
              <a:spcBef>
                <a:spcPct val="0"/>
              </a:spcBef>
            </a:pPr>
            <a:r>
              <a:rPr lang="en-US" altLang="en-US"/>
              <a:t>Pravin Y Pawar</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020DBCC-7E5B-957A-6FC3-9C663F6F6FAC}"/>
              </a:ext>
            </a:extLst>
          </p:cNvPr>
          <p:cNvSpPr>
            <a:spLocks noGrp="1"/>
          </p:cNvSpPr>
          <p:nvPr>
            <p:ph sz="quarter" idx="10"/>
          </p:nvPr>
        </p:nvSpPr>
        <p:spPr/>
        <p:txBody>
          <a:bodyPr/>
          <a:lstStyle/>
          <a:p>
            <a:pPr eaLnBrk="1" hangingPunct="1">
              <a:spcBef>
                <a:spcPct val="0"/>
              </a:spcBef>
              <a:defRPr/>
            </a:pPr>
            <a:r>
              <a:rPr lang="en-US" dirty="0">
                <a:latin typeface="Arial" charset="0"/>
                <a:cs typeface="Arial" charset="0"/>
              </a:rPr>
              <a:t>BA ZC420, Real Time Analytics</a:t>
            </a:r>
          </a:p>
          <a:p>
            <a:pPr eaLnBrk="1" hangingPunct="1">
              <a:spcBef>
                <a:spcPct val="0"/>
              </a:spcBef>
              <a:buFont typeface="Arial" charset="0"/>
              <a:buNone/>
              <a:defRPr/>
            </a:pPr>
            <a:r>
              <a:rPr lang="en-US" dirty="0">
                <a:latin typeface="Arial" charset="0"/>
                <a:cs typeface="Arial" charset="0"/>
              </a:rPr>
              <a:t>Lecture No. 1.4</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Content Placeholder 2">
            <a:extLst>
              <a:ext uri="{FF2B5EF4-FFF2-40B4-BE49-F238E27FC236}">
                <a16:creationId xmlns:a16="http://schemas.microsoft.com/office/drawing/2014/main" id="{15E67C79-F742-26BC-F33E-C7D98DA70A34}"/>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endParaRPr lang="en-US" altLang="en-US"/>
          </a:p>
          <a:p>
            <a:pPr fontAlgn="base">
              <a:spcAft>
                <a:spcPct val="0"/>
              </a:spcAft>
              <a:buFont typeface="Wingdings" panose="05000000000000000000" pitchFamily="2" charset="2"/>
              <a:buChar char="Ø"/>
            </a:pPr>
            <a:r>
              <a:rPr lang="en-US" altLang="en-US"/>
              <a:t>Distinguishing Features of Streaming Data</a:t>
            </a:r>
          </a:p>
          <a:p>
            <a:pPr lvl="1" fontAlgn="base">
              <a:spcAft>
                <a:spcPct val="0"/>
              </a:spcAft>
              <a:buFont typeface="Wingdings" panose="05000000000000000000" pitchFamily="2" charset="2"/>
              <a:buChar char="Ø"/>
            </a:pPr>
            <a:r>
              <a:rPr lang="en-US" altLang="en-US"/>
              <a:t>Data always in motion</a:t>
            </a:r>
          </a:p>
          <a:p>
            <a:pPr lvl="1" fontAlgn="base">
              <a:spcAft>
                <a:spcPct val="0"/>
              </a:spcAft>
              <a:buFont typeface="Wingdings" panose="05000000000000000000" pitchFamily="2" charset="2"/>
              <a:buChar char="Ø"/>
            </a:pPr>
            <a:r>
              <a:rPr lang="en-US" altLang="en-US"/>
              <a:t>Data structuring</a:t>
            </a:r>
          </a:p>
          <a:p>
            <a:pPr lvl="1" fontAlgn="base">
              <a:spcAft>
                <a:spcPct val="0"/>
              </a:spcAft>
              <a:buFont typeface="Wingdings" panose="05000000000000000000" pitchFamily="2" charset="2"/>
              <a:buChar char="Ø"/>
            </a:pPr>
            <a:r>
              <a:rPr lang="en-US" altLang="en-US"/>
              <a:t>Data Cardinality</a:t>
            </a:r>
          </a:p>
          <a:p>
            <a:pPr lvl="1" fontAlgn="base">
              <a:spcAft>
                <a:spcPct val="0"/>
              </a:spcAft>
              <a:buFont typeface="Arial" pitchFamily="34" charset="0"/>
              <a:buNone/>
            </a:pPr>
            <a:r>
              <a:rPr lang="en-US" altLang="en-US"/>
              <a:t> </a:t>
            </a:r>
          </a:p>
          <a:p>
            <a:pPr fontAlgn="base">
              <a:spcAft>
                <a:spcPct val="0"/>
              </a:spcAft>
              <a:buFont typeface="Wingdings" panose="05000000000000000000" pitchFamily="2" charset="2"/>
              <a:buChar char="Ø"/>
            </a:pPr>
            <a:r>
              <a:rPr lang="en-US" altLang="en-US"/>
              <a:t>Features of Real-Time Architecture</a:t>
            </a:r>
          </a:p>
          <a:p>
            <a:pPr lvl="1" fontAlgn="base">
              <a:spcAft>
                <a:spcPct val="0"/>
              </a:spcAft>
              <a:buFont typeface="Wingdings" panose="05000000000000000000" pitchFamily="2" charset="2"/>
              <a:buChar char="Ø"/>
            </a:pPr>
            <a:r>
              <a:rPr lang="en-US" altLang="en-US"/>
              <a:t>High  Availability</a:t>
            </a:r>
          </a:p>
          <a:p>
            <a:pPr lvl="1" fontAlgn="base">
              <a:spcAft>
                <a:spcPct val="0"/>
              </a:spcAft>
              <a:buFont typeface="Wingdings" panose="05000000000000000000" pitchFamily="2" charset="2"/>
              <a:buChar char="Ø"/>
            </a:pPr>
            <a:r>
              <a:rPr lang="en-US" altLang="en-US"/>
              <a:t>Low Latency</a:t>
            </a:r>
          </a:p>
          <a:p>
            <a:pPr lvl="1" fontAlgn="base">
              <a:spcAft>
                <a:spcPct val="0"/>
              </a:spcAft>
              <a:buFont typeface="Wingdings" panose="05000000000000000000" pitchFamily="2" charset="2"/>
              <a:buChar char="Ø"/>
            </a:pPr>
            <a:r>
              <a:rPr lang="en-US" altLang="en-US"/>
              <a:t>Horizontal Scalability</a:t>
            </a:r>
          </a:p>
        </p:txBody>
      </p:sp>
      <p:sp>
        <p:nvSpPr>
          <p:cNvPr id="4" name="Content Placeholder 3">
            <a:extLst>
              <a:ext uri="{FF2B5EF4-FFF2-40B4-BE49-F238E27FC236}">
                <a16:creationId xmlns:a16="http://schemas.microsoft.com/office/drawing/2014/main" id="{B4DE8849-DF1A-6203-75A1-63BF42AEEAC7}"/>
              </a:ext>
            </a:extLst>
          </p:cNvPr>
          <p:cNvSpPr>
            <a:spLocks noGrp="1"/>
          </p:cNvSpPr>
          <p:nvPr>
            <p:ph sz="quarter" idx="10"/>
          </p:nvPr>
        </p:nvSpPr>
        <p:spPr/>
        <p:txBody>
          <a:bodyPr rtlCol="0"/>
          <a:lstStyle/>
          <a:p>
            <a:pPr>
              <a:defRPr/>
            </a:pPr>
            <a:r>
              <a:rPr lang="en-US" dirty="0"/>
              <a:t>Agenda</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Content Placeholder 2">
            <a:extLst>
              <a:ext uri="{FF2B5EF4-FFF2-40B4-BE49-F238E27FC236}">
                <a16:creationId xmlns:a16="http://schemas.microsoft.com/office/drawing/2014/main" id="{B1FE05DE-95FC-5A71-155A-21F0C6E8EA52}"/>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always in motion</a:t>
            </a:r>
          </a:p>
          <a:p>
            <a:pPr lvl="1" fontAlgn="base">
              <a:spcAft>
                <a:spcPct val="0"/>
              </a:spcAft>
              <a:buFont typeface="Wingdings" panose="05000000000000000000" pitchFamily="2" charset="2"/>
              <a:buChar char="Ø"/>
            </a:pPr>
            <a:r>
              <a:rPr lang="en-US" altLang="en-US"/>
              <a:t>Streaming data </a:t>
            </a:r>
          </a:p>
          <a:p>
            <a:pPr lvl="2">
              <a:buFont typeface="Wingdings" panose="05000000000000000000" pitchFamily="2" charset="2"/>
              <a:buChar char="v"/>
            </a:pPr>
            <a:r>
              <a:rPr lang="en-US" altLang="en-US" sz="1600"/>
              <a:t>getting generated continuously</a:t>
            </a:r>
          </a:p>
          <a:p>
            <a:pPr lvl="2">
              <a:buFont typeface="Wingdings" panose="05000000000000000000" pitchFamily="2" charset="2"/>
              <a:buChar char="v"/>
            </a:pPr>
            <a:r>
              <a:rPr lang="en-US" altLang="en-US" sz="1600"/>
              <a:t>Always flowing</a:t>
            </a:r>
          </a:p>
          <a:p>
            <a:pPr lvl="2">
              <a:buFont typeface="Arial" panose="020B0604020202020204" pitchFamily="34" charset="0"/>
              <a:buNone/>
            </a:pPr>
            <a:endParaRPr lang="en-US" altLang="en-US" sz="1600"/>
          </a:p>
          <a:p>
            <a:pPr lvl="1" fontAlgn="base">
              <a:spcAft>
                <a:spcPct val="0"/>
              </a:spcAft>
              <a:buFont typeface="Wingdings" panose="05000000000000000000" pitchFamily="2" charset="2"/>
              <a:buChar char="Ø"/>
            </a:pPr>
            <a:r>
              <a:rPr lang="en-US" altLang="en-US"/>
              <a:t>Two critical requirements</a:t>
            </a:r>
          </a:p>
          <a:p>
            <a:pPr lvl="2">
              <a:buFont typeface="Wingdings" panose="05000000000000000000" pitchFamily="2" charset="2"/>
              <a:buChar char="Ø"/>
            </a:pPr>
            <a:r>
              <a:rPr lang="en-US" altLang="en-US" sz="1400"/>
              <a:t>Collection system should be robust</a:t>
            </a:r>
          </a:p>
          <a:p>
            <a:pPr lvl="2">
              <a:buFont typeface="Wingdings" panose="05000000000000000000" pitchFamily="2" charset="2"/>
              <a:buChar char="Ø"/>
            </a:pPr>
            <a:r>
              <a:rPr lang="en-US" altLang="en-US" sz="1400"/>
              <a:t>Processing should be able to keep pace with collection</a:t>
            </a:r>
          </a:p>
          <a:p>
            <a:pPr lvl="2">
              <a:buFont typeface="Arial" panose="020B0604020202020204" pitchFamily="34" charset="0"/>
              <a:buNone/>
            </a:pPr>
            <a:endParaRPr lang="en-US" altLang="en-US" sz="1400"/>
          </a:p>
          <a:p>
            <a:pPr lvl="1" fontAlgn="base">
              <a:spcAft>
                <a:spcPct val="0"/>
              </a:spcAft>
              <a:buFont typeface="Wingdings" panose="05000000000000000000" pitchFamily="2" charset="2"/>
              <a:buChar char="Ø"/>
            </a:pPr>
            <a:r>
              <a:rPr lang="en-US" altLang="en-US"/>
              <a:t>Solutions </a:t>
            </a:r>
          </a:p>
          <a:p>
            <a:pPr lvl="2">
              <a:buFont typeface="Wingdings" panose="05000000000000000000" pitchFamily="2" charset="2"/>
              <a:buChar char="Ø"/>
            </a:pPr>
            <a:r>
              <a:rPr lang="en-US" altLang="en-US" sz="1600"/>
              <a:t>Horizontal Scalability</a:t>
            </a:r>
          </a:p>
          <a:p>
            <a:pPr lvl="2">
              <a:buFont typeface="Wingdings" panose="05000000000000000000" pitchFamily="2" charset="2"/>
              <a:buChar char="Ø"/>
            </a:pPr>
            <a:r>
              <a:rPr lang="en-US" altLang="en-US" sz="1600"/>
              <a:t>Algorithmic handling of streaming data</a:t>
            </a:r>
          </a:p>
        </p:txBody>
      </p:sp>
      <p:sp>
        <p:nvSpPr>
          <p:cNvPr id="4" name="Content Placeholder 3">
            <a:extLst>
              <a:ext uri="{FF2B5EF4-FFF2-40B4-BE49-F238E27FC236}">
                <a16:creationId xmlns:a16="http://schemas.microsoft.com/office/drawing/2014/main" id="{4AF82A36-764B-96D7-45E6-76F89EAB7A62}"/>
              </a:ext>
            </a:extLst>
          </p:cNvPr>
          <p:cNvSpPr>
            <a:spLocks noGrp="1"/>
          </p:cNvSpPr>
          <p:nvPr>
            <p:ph sz="quarter" idx="10"/>
          </p:nvPr>
        </p:nvSpPr>
        <p:spPr/>
        <p:txBody>
          <a:bodyPr rtlCol="0">
            <a:normAutofit fontScale="925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a:t>
            </a:r>
          </a:p>
          <a:p>
            <a:pPr>
              <a:defRPr/>
            </a:pP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Content Placeholder 2">
            <a:extLst>
              <a:ext uri="{FF2B5EF4-FFF2-40B4-BE49-F238E27FC236}">
                <a16:creationId xmlns:a16="http://schemas.microsoft.com/office/drawing/2014/main" id="{D412D5F0-6247-ECC6-FF1C-668184F29450}"/>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Structuring</a:t>
            </a:r>
          </a:p>
          <a:p>
            <a:pPr lvl="1" fontAlgn="base">
              <a:spcAft>
                <a:spcPct val="0"/>
              </a:spcAft>
              <a:buFont typeface="Wingdings" panose="05000000000000000000" pitchFamily="2" charset="2"/>
              <a:buChar char="q"/>
            </a:pPr>
            <a:r>
              <a:rPr lang="en-US" altLang="en-US"/>
              <a:t>Loosely structured</a:t>
            </a:r>
          </a:p>
          <a:p>
            <a:pPr lvl="1" fontAlgn="base">
              <a:spcAft>
                <a:spcPct val="0"/>
              </a:spcAft>
              <a:buFont typeface="Arial" pitchFamily="34" charset="0"/>
              <a:buNone/>
            </a:pPr>
            <a:endParaRPr lang="en-US" altLang="en-US"/>
          </a:p>
          <a:p>
            <a:pPr lvl="1" fontAlgn="base">
              <a:spcAft>
                <a:spcPct val="0"/>
              </a:spcAft>
              <a:buFont typeface="Wingdings" panose="05000000000000000000" pitchFamily="2" charset="2"/>
              <a:buChar char="q"/>
            </a:pPr>
            <a:r>
              <a:rPr lang="en-US" altLang="en-US"/>
              <a:t>Various data sources </a:t>
            </a:r>
          </a:p>
          <a:p>
            <a:pPr lvl="2">
              <a:buFont typeface="Wingdings" panose="05000000000000000000" pitchFamily="2" charset="2"/>
              <a:buChar char="v"/>
            </a:pPr>
            <a:r>
              <a:rPr lang="en-US" altLang="en-US" sz="1400"/>
              <a:t>structured , unstructured data </a:t>
            </a:r>
          </a:p>
          <a:p>
            <a:pPr lvl="2">
              <a:buFont typeface="Wingdings" panose="05000000000000000000" pitchFamily="2" charset="2"/>
              <a:buChar char="v"/>
            </a:pPr>
            <a:r>
              <a:rPr lang="en-US" altLang="en-US" sz="1400"/>
              <a:t>Forming a joint schema is difficult</a:t>
            </a:r>
          </a:p>
          <a:p>
            <a:pPr lvl="2">
              <a:buFont typeface="Wingdings" panose="05000000000000000000" pitchFamily="2" charset="2"/>
              <a:buChar char="v"/>
            </a:pPr>
            <a:r>
              <a:rPr lang="en-US" altLang="en-US" sz="1400"/>
              <a:t>For example, social media streams</a:t>
            </a:r>
          </a:p>
          <a:p>
            <a:pPr lvl="1" fontAlgn="base">
              <a:spcAft>
                <a:spcPct val="0"/>
              </a:spcAft>
              <a:buFont typeface="Wingdings" panose="05000000000000000000" pitchFamily="2" charset="2"/>
              <a:buChar char="q"/>
            </a:pPr>
            <a:endParaRPr lang="en-US" altLang="en-US"/>
          </a:p>
          <a:p>
            <a:pPr lvl="1" fontAlgn="base">
              <a:spcAft>
                <a:spcPct val="0"/>
              </a:spcAft>
              <a:buFont typeface="Wingdings" panose="05000000000000000000" pitchFamily="2" charset="2"/>
              <a:buChar char="q"/>
            </a:pPr>
            <a:r>
              <a:rPr lang="en-US" altLang="en-US"/>
              <a:t>Young , evolving projects</a:t>
            </a:r>
          </a:p>
          <a:p>
            <a:pPr lvl="2">
              <a:buFont typeface="Wingdings" panose="05000000000000000000" pitchFamily="2" charset="2"/>
              <a:buChar char="v"/>
            </a:pPr>
            <a:r>
              <a:rPr lang="en-US" altLang="en-US" sz="1600"/>
              <a:t>Adds many dimensions to the data</a:t>
            </a:r>
          </a:p>
          <a:p>
            <a:pPr lvl="2">
              <a:buFont typeface="Wingdings" panose="05000000000000000000" pitchFamily="2" charset="2"/>
              <a:buChar char="v"/>
            </a:pPr>
            <a:r>
              <a:rPr lang="en-US" altLang="en-US" sz="1600"/>
              <a:t>Collect as much as data possible to make interesting analysis</a:t>
            </a:r>
          </a:p>
          <a:p>
            <a:pPr fontAlgn="base">
              <a:spcAft>
                <a:spcPct val="0"/>
              </a:spcAft>
            </a:pPr>
            <a:endParaRPr lang="en-US" altLang="en-US"/>
          </a:p>
        </p:txBody>
      </p:sp>
      <p:sp>
        <p:nvSpPr>
          <p:cNvPr id="4" name="Content Placeholder 3">
            <a:extLst>
              <a:ext uri="{FF2B5EF4-FFF2-40B4-BE49-F238E27FC236}">
                <a16:creationId xmlns:a16="http://schemas.microsoft.com/office/drawing/2014/main" id="{1C22C393-13D2-0914-E2F7-E8E6C537D6DF}"/>
              </a:ext>
            </a:extLst>
          </p:cNvPr>
          <p:cNvSpPr>
            <a:spLocks noGrp="1"/>
          </p:cNvSpPr>
          <p:nvPr>
            <p:ph sz="quarter" idx="10"/>
          </p:nvPr>
        </p:nvSpPr>
        <p:spPr/>
        <p:txBody>
          <a:bodyPr rtlCol="0">
            <a:normAutofit fontScale="925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 - II</a:t>
            </a:r>
          </a:p>
          <a:p>
            <a:pPr>
              <a:defRPr/>
            </a:pPr>
            <a:endParaRPr lang="en-US"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Streaming Data System Components</a:t>
            </a:r>
            <a:endParaRPr lang="en-IN" dirty="0"/>
          </a:p>
        </p:txBody>
      </p:sp>
      <p:sp>
        <p:nvSpPr>
          <p:cNvPr id="3" name="Text Placeholder 2"/>
          <p:cNvSpPr>
            <a:spLocks noGrp="1"/>
          </p:cNvSpPr>
          <p:nvPr>
            <p:ph type="body" sz="quarter" idx="13"/>
          </p:nvPr>
        </p:nvSpPr>
        <p:spPr/>
        <p:txBody>
          <a:bodyPr/>
          <a:lstStyle/>
          <a:p>
            <a:r>
              <a:rPr lang="en-IN" dirty="0"/>
              <a:t>Streaming Data System Architecture Components</a:t>
            </a:r>
          </a:p>
          <a:p>
            <a:pPr lvl="1"/>
            <a:r>
              <a:rPr lang="en-IN" sz="1800" dirty="0"/>
              <a:t>Collection</a:t>
            </a:r>
          </a:p>
          <a:p>
            <a:pPr lvl="1"/>
            <a:r>
              <a:rPr lang="en-IN" sz="1800" dirty="0"/>
              <a:t>Data Flow</a:t>
            </a:r>
          </a:p>
          <a:p>
            <a:pPr lvl="1"/>
            <a:r>
              <a:rPr lang="en-IN" sz="1800" dirty="0"/>
              <a:t>Processing</a:t>
            </a:r>
          </a:p>
          <a:p>
            <a:pPr lvl="1"/>
            <a:r>
              <a:rPr lang="en-IN" sz="1800" dirty="0"/>
              <a:t>Storage</a:t>
            </a:r>
          </a:p>
          <a:p>
            <a:pPr lvl="1"/>
            <a:r>
              <a:rPr lang="en-IN" sz="1800" dirty="0"/>
              <a:t>Delivery</a:t>
            </a:r>
          </a:p>
          <a:p>
            <a:endParaRPr lang="en-IN" dirty="0"/>
          </a:p>
        </p:txBody>
      </p:sp>
      <p:sp>
        <p:nvSpPr>
          <p:cNvPr id="4" name="Text Placeholder 3"/>
          <p:cNvSpPr>
            <a:spLocks noGrp="1"/>
          </p:cNvSpPr>
          <p:nvPr>
            <p:ph type="body" sz="quarter" idx="14"/>
          </p:nvPr>
        </p:nvSpPr>
        <p:spPr/>
        <p:txBody>
          <a:bodyPr/>
          <a:lstStyle/>
          <a:p>
            <a:endParaRPr lang="en-IN" dirty="0"/>
          </a:p>
        </p:txBody>
      </p:sp>
    </p:spTree>
    <p:extLst>
      <p:ext uri="{BB962C8B-B14F-4D97-AF65-F5344CB8AC3E}">
        <p14:creationId xmlns:p14="http://schemas.microsoft.com/office/powerpoint/2010/main" val="1847481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Content Placeholder 2">
            <a:extLst>
              <a:ext uri="{FF2B5EF4-FFF2-40B4-BE49-F238E27FC236}">
                <a16:creationId xmlns:a16="http://schemas.microsoft.com/office/drawing/2014/main" id="{1B1EAB03-4089-5025-BDFA-13F2FA67AF0F}"/>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Data Cardinality</a:t>
            </a:r>
          </a:p>
          <a:p>
            <a:pPr lvl="1" fontAlgn="base">
              <a:spcAft>
                <a:spcPct val="0"/>
              </a:spcAft>
              <a:buFont typeface="Wingdings" panose="05000000000000000000" pitchFamily="2" charset="2"/>
              <a:buChar char="Ø"/>
            </a:pPr>
            <a:r>
              <a:rPr lang="en-US" altLang="en-US"/>
              <a:t>Number of unique values in data </a:t>
            </a:r>
          </a:p>
          <a:p>
            <a:pPr lvl="1" fontAlgn="base">
              <a:spcAft>
                <a:spcPct val="0"/>
              </a:spcAft>
              <a:buFont typeface="Wingdings" panose="05000000000000000000" pitchFamily="2" charset="2"/>
              <a:buChar char="Ø"/>
            </a:pPr>
            <a:r>
              <a:rPr lang="en-US" altLang="en-US"/>
              <a:t>Very few values appears often, many are very sparce</a:t>
            </a:r>
          </a:p>
          <a:p>
            <a:pPr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Challenges with Streaming data</a:t>
            </a:r>
          </a:p>
          <a:p>
            <a:pPr lvl="1" fontAlgn="base">
              <a:spcAft>
                <a:spcPct val="0"/>
              </a:spcAft>
              <a:buFont typeface="Wingdings" panose="05000000000000000000" pitchFamily="2" charset="2"/>
              <a:buChar char="Ø"/>
            </a:pPr>
            <a:r>
              <a:rPr lang="en-US" altLang="en-US"/>
              <a:t>Processing </a:t>
            </a:r>
          </a:p>
          <a:p>
            <a:pPr lvl="2">
              <a:buFont typeface="Wingdings" panose="05000000000000000000" pitchFamily="2" charset="2"/>
              <a:buChar char="v"/>
            </a:pPr>
            <a:r>
              <a:rPr lang="en-US" altLang="en-US" sz="1600"/>
              <a:t>Streaming data can be processed only once</a:t>
            </a:r>
          </a:p>
          <a:p>
            <a:pPr lvl="2">
              <a:buFont typeface="Wingdings" panose="05000000000000000000" pitchFamily="2" charset="2"/>
              <a:buChar char="v"/>
            </a:pPr>
            <a:r>
              <a:rPr lang="en-US" altLang="en-US" sz="1600"/>
              <a:t>Difficult to identify state of data</a:t>
            </a:r>
          </a:p>
          <a:p>
            <a:pPr lvl="2">
              <a:buFont typeface="Wingdings" panose="05000000000000000000" pitchFamily="2" charset="2"/>
              <a:buChar char="v"/>
            </a:pPr>
            <a:r>
              <a:rPr lang="en-US" altLang="en-US" sz="1600"/>
              <a:t>Batch processing on processed data can be used for estimation</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Storage</a:t>
            </a:r>
          </a:p>
          <a:p>
            <a:pPr lvl="2">
              <a:buFont typeface="Wingdings" panose="05000000000000000000" pitchFamily="2" charset="2"/>
              <a:buChar char="v"/>
            </a:pPr>
            <a:r>
              <a:rPr lang="en-US" altLang="en-US" sz="1600"/>
              <a:t>Memory requirements are high while processing data </a:t>
            </a:r>
          </a:p>
          <a:p>
            <a:pPr lvl="2">
              <a:buFont typeface="Wingdings" panose="05000000000000000000" pitchFamily="2" charset="2"/>
              <a:buChar char="v"/>
            </a:pPr>
            <a:r>
              <a:rPr lang="en-US" altLang="en-US" sz="1600"/>
              <a:t>Linear amount of space required for storing state information</a:t>
            </a:r>
          </a:p>
          <a:p>
            <a:pPr fontAlgn="base">
              <a:spcAft>
                <a:spcPct val="0"/>
              </a:spcAft>
              <a:buFont typeface="Wingdings" panose="05000000000000000000" pitchFamily="2" charset="2"/>
              <a:buChar char="Ø"/>
            </a:pPr>
            <a:endParaRPr lang="en-US" altLang="en-US"/>
          </a:p>
          <a:p>
            <a:pPr fontAlgn="base">
              <a:spcAft>
                <a:spcPct val="0"/>
              </a:spcAft>
              <a:buFont typeface="Wingdings" panose="05000000000000000000" pitchFamily="2" charset="2"/>
              <a:buChar char="Ø"/>
            </a:pPr>
            <a:endParaRPr lang="en-US" altLang="en-US"/>
          </a:p>
        </p:txBody>
      </p:sp>
      <p:sp>
        <p:nvSpPr>
          <p:cNvPr id="4" name="Content Placeholder 3">
            <a:extLst>
              <a:ext uri="{FF2B5EF4-FFF2-40B4-BE49-F238E27FC236}">
                <a16:creationId xmlns:a16="http://schemas.microsoft.com/office/drawing/2014/main" id="{3C7FFA10-5309-10A7-34DD-5709DA78ECF8}"/>
              </a:ext>
            </a:extLst>
          </p:cNvPr>
          <p:cNvSpPr>
            <a:spLocks noGrp="1"/>
          </p:cNvSpPr>
          <p:nvPr>
            <p:ph sz="quarter" idx="10"/>
          </p:nvPr>
        </p:nvSpPr>
        <p:spPr/>
        <p:txBody>
          <a:bodyPr rtlCol="0">
            <a:normAutofit fontScale="85000" lnSpcReduction="10000"/>
          </a:bodyPr>
          <a:lstStyle/>
          <a:p>
            <a:pPr>
              <a:defRPr/>
            </a:pPr>
            <a:endParaRPr lang="en-US" dirty="0">
              <a:latin typeface="Arial" charset="0"/>
              <a:cs typeface="Arial" charset="0"/>
            </a:endParaRPr>
          </a:p>
          <a:p>
            <a:pPr>
              <a:defRPr/>
            </a:pPr>
            <a:r>
              <a:rPr lang="en-US" dirty="0">
                <a:latin typeface="Arial" charset="0"/>
                <a:cs typeface="Arial" charset="0"/>
              </a:rPr>
              <a:t>Distinguishing Features of Streaming Data - III</a:t>
            </a:r>
          </a:p>
          <a:p>
            <a:pPr>
              <a:defRPr/>
            </a:pPr>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Content Placeholder 2">
            <a:extLst>
              <a:ext uri="{FF2B5EF4-FFF2-40B4-BE49-F238E27FC236}">
                <a16:creationId xmlns:a16="http://schemas.microsoft.com/office/drawing/2014/main" id="{728E1346-1D7E-D6FD-7D8E-AE85D913F7C0}"/>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High Availability </a:t>
            </a:r>
          </a:p>
          <a:p>
            <a:pPr lvl="1" fontAlgn="base">
              <a:spcAft>
                <a:spcPct val="0"/>
              </a:spcAft>
              <a:buFont typeface="Wingdings" panose="05000000000000000000" pitchFamily="2" charset="2"/>
              <a:buChar char="Ø"/>
            </a:pPr>
            <a:r>
              <a:rPr lang="en-US" altLang="en-US"/>
              <a:t>Key distinguishing factor from batch / BI systems</a:t>
            </a:r>
          </a:p>
          <a:p>
            <a:pPr lvl="1" fontAlgn="base">
              <a:spcAft>
                <a:spcPct val="0"/>
              </a:spcAft>
              <a:buFont typeface="Wingdings" panose="05000000000000000000" pitchFamily="2" charset="2"/>
              <a:buChar char="Ø"/>
            </a:pPr>
            <a:r>
              <a:rPr lang="en-US" altLang="en-US"/>
              <a:t>Very critical for collection, flow and processing systems</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Two Approaches</a:t>
            </a:r>
          </a:p>
          <a:p>
            <a:pPr lvl="1" fontAlgn="base">
              <a:spcAft>
                <a:spcPct val="0"/>
              </a:spcAft>
              <a:buFont typeface="Wingdings" panose="05000000000000000000" pitchFamily="2" charset="2"/>
              <a:buChar char="Ø"/>
            </a:pPr>
            <a:r>
              <a:rPr lang="en-US" altLang="en-US"/>
              <a:t>Distribution</a:t>
            </a:r>
          </a:p>
          <a:p>
            <a:pPr lvl="2">
              <a:buFont typeface="Wingdings" panose="05000000000000000000" pitchFamily="2" charset="2"/>
              <a:buChar char="v"/>
            </a:pPr>
            <a:r>
              <a:rPr lang="en-US" altLang="en-US" sz="1400"/>
              <a:t>Use multiple physical servers to distribute the load </a:t>
            </a:r>
          </a:p>
          <a:p>
            <a:pPr lvl="1"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Ø"/>
            </a:pPr>
            <a:r>
              <a:rPr lang="en-US" altLang="en-US"/>
              <a:t>Replication</a:t>
            </a:r>
          </a:p>
          <a:p>
            <a:pPr lvl="2">
              <a:buFont typeface="Wingdings" panose="05000000000000000000" pitchFamily="2" charset="2"/>
              <a:buChar char="v"/>
            </a:pPr>
            <a:r>
              <a:rPr lang="en-US" altLang="en-US" sz="1400"/>
              <a:t>Write to several machines </a:t>
            </a:r>
          </a:p>
          <a:p>
            <a:pPr lvl="2">
              <a:buFont typeface="Wingdings" panose="05000000000000000000" pitchFamily="2" charset="2"/>
              <a:buChar char="v"/>
            </a:pPr>
            <a:r>
              <a:rPr lang="en-US" altLang="en-US" sz="1400"/>
              <a:t>Master-slave configuration</a:t>
            </a:r>
          </a:p>
          <a:p>
            <a:pPr lvl="3">
              <a:buFont typeface="Wingdings" panose="05000000000000000000" pitchFamily="2" charset="2"/>
              <a:buChar char="v"/>
            </a:pPr>
            <a:r>
              <a:rPr lang="en-US" altLang="en-US" sz="1400"/>
              <a:t>Automatic failover</a:t>
            </a:r>
          </a:p>
          <a:p>
            <a:pPr lvl="2">
              <a:buFont typeface="Wingdings" panose="05000000000000000000" pitchFamily="2" charset="2"/>
              <a:buChar char="v"/>
            </a:pPr>
            <a:r>
              <a:rPr lang="en-US" altLang="en-US" sz="1400"/>
              <a:t>Master less configuration </a:t>
            </a:r>
          </a:p>
          <a:p>
            <a:pPr lvl="3">
              <a:buFont typeface="Wingdings" panose="05000000000000000000" pitchFamily="2" charset="2"/>
              <a:buChar char="v"/>
            </a:pPr>
            <a:r>
              <a:rPr lang="en-US" altLang="en-US" sz="1400"/>
              <a:t>Recovery is difficult in case of failure</a:t>
            </a:r>
          </a:p>
        </p:txBody>
      </p:sp>
      <p:sp>
        <p:nvSpPr>
          <p:cNvPr id="4" name="Content Placeholder 3">
            <a:extLst>
              <a:ext uri="{FF2B5EF4-FFF2-40B4-BE49-F238E27FC236}">
                <a16:creationId xmlns:a16="http://schemas.microsoft.com/office/drawing/2014/main" id="{B0D24B90-B637-62B4-4022-447E12E86AB5}"/>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a:t>
            </a:r>
          </a:p>
          <a:p>
            <a:pPr>
              <a:defRPr/>
            </a:pPr>
            <a:endParaRPr lang="en-US"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Content Placeholder 2">
            <a:extLst>
              <a:ext uri="{FF2B5EF4-FFF2-40B4-BE49-F238E27FC236}">
                <a16:creationId xmlns:a16="http://schemas.microsoft.com/office/drawing/2014/main" id="{5E10B60E-05E5-3383-5568-906CCB05D470}"/>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Low Latency </a:t>
            </a:r>
          </a:p>
          <a:p>
            <a:pPr lvl="1" fontAlgn="base">
              <a:spcAft>
                <a:spcPct val="0"/>
              </a:spcAft>
              <a:buFont typeface="Wingdings" panose="05000000000000000000" pitchFamily="2" charset="2"/>
              <a:buChar char="q"/>
            </a:pPr>
            <a:r>
              <a:rPr lang="en-US" altLang="en-US"/>
              <a:t>Time taken to service a request</a:t>
            </a:r>
          </a:p>
          <a:p>
            <a:pPr lvl="1" fontAlgn="base">
              <a:spcAft>
                <a:spcPct val="0"/>
              </a:spcAft>
              <a:buFont typeface="Wingdings" panose="05000000000000000000" pitchFamily="2" charset="2"/>
              <a:buChar char="q"/>
            </a:pPr>
            <a:endParaRPr lang="en-US" altLang="en-US"/>
          </a:p>
          <a:p>
            <a:pPr lvl="1" fontAlgn="base">
              <a:spcAft>
                <a:spcPct val="0"/>
              </a:spcAft>
              <a:buFont typeface="Wingdings" panose="05000000000000000000" pitchFamily="2" charset="2"/>
              <a:buChar char="q"/>
            </a:pPr>
            <a:r>
              <a:rPr lang="en-US" altLang="en-US"/>
              <a:t>Streaming systems latency</a:t>
            </a:r>
          </a:p>
          <a:p>
            <a:pPr lvl="2">
              <a:buFont typeface="Wingdings" panose="05000000000000000000" pitchFamily="2" charset="2"/>
              <a:buChar char="v"/>
            </a:pPr>
            <a:r>
              <a:rPr lang="en-US" altLang="en-US" sz="1400"/>
              <a:t>Time taken to process the event from the moment it entered the system</a:t>
            </a:r>
          </a:p>
          <a:p>
            <a:pPr lvl="2">
              <a:buFont typeface="Wingdings" panose="05000000000000000000" pitchFamily="2" charset="2"/>
              <a:buChar char="v"/>
            </a:pPr>
            <a:endParaRPr lang="en-US" altLang="en-US" sz="1400"/>
          </a:p>
          <a:p>
            <a:pPr lvl="1" fontAlgn="base">
              <a:spcAft>
                <a:spcPct val="0"/>
              </a:spcAft>
              <a:buFont typeface="Wingdings" panose="05000000000000000000" pitchFamily="2" charset="2"/>
              <a:buChar char="q"/>
            </a:pPr>
            <a:r>
              <a:rPr lang="en-US" altLang="en-US"/>
              <a:t>Many streaming systems works in batches</a:t>
            </a:r>
          </a:p>
          <a:p>
            <a:pPr lvl="2">
              <a:buFont typeface="Wingdings" panose="05000000000000000000" pitchFamily="2" charset="2"/>
              <a:buChar char="v"/>
            </a:pPr>
            <a:r>
              <a:rPr lang="en-US" altLang="en-US" sz="1400"/>
              <a:t>Micro batching – processing in very small batches, milli seconds</a:t>
            </a:r>
          </a:p>
          <a:p>
            <a:pPr lvl="2">
              <a:buFont typeface="Wingdings" panose="05000000000000000000" pitchFamily="2" charset="2"/>
              <a:buChar char="v"/>
            </a:pPr>
            <a:r>
              <a:rPr lang="en-US" altLang="en-US" sz="1400"/>
              <a:t>Collection systems bothers about first definition of latency </a:t>
            </a:r>
          </a:p>
          <a:p>
            <a:pPr lvl="2">
              <a:buFont typeface="Wingdings" panose="05000000000000000000" pitchFamily="2" charset="2"/>
              <a:buChar char="v"/>
            </a:pPr>
            <a:r>
              <a:rPr lang="en-US" altLang="en-US" sz="1400"/>
              <a:t>Flow and processing components bother about second one</a:t>
            </a:r>
          </a:p>
          <a:p>
            <a:pPr fontAlgn="base">
              <a:spcAft>
                <a:spcPct val="0"/>
              </a:spcAft>
              <a:buFont typeface="Wingdings" panose="05000000000000000000" pitchFamily="2" charset="2"/>
              <a:buChar char="Ø"/>
            </a:pPr>
            <a:endParaRPr lang="en-US" altLang="en-US"/>
          </a:p>
          <a:p>
            <a:pPr lvl="1" fontAlgn="base">
              <a:spcAft>
                <a:spcPct val="0"/>
              </a:spcAft>
              <a:buFont typeface="Wingdings" panose="05000000000000000000" pitchFamily="2" charset="2"/>
              <a:buChar char="q"/>
            </a:pPr>
            <a:r>
              <a:rPr lang="en-US" altLang="en-US"/>
              <a:t>Tradeoff between speed and safety</a:t>
            </a:r>
          </a:p>
          <a:p>
            <a:pPr lvl="2">
              <a:buFont typeface="Wingdings" panose="05000000000000000000" pitchFamily="2" charset="2"/>
              <a:buChar char="v"/>
            </a:pPr>
            <a:r>
              <a:rPr lang="en-US" altLang="en-US" sz="1400"/>
              <a:t>If data can be safely lost, latency can be very small</a:t>
            </a:r>
          </a:p>
          <a:p>
            <a:pPr lvl="2">
              <a:buFont typeface="Wingdings" panose="05000000000000000000" pitchFamily="2" charset="2"/>
              <a:buChar char="v"/>
            </a:pPr>
            <a:r>
              <a:rPr lang="en-US" altLang="en-US" sz="1400"/>
              <a:t>If not, needs to live with lower limit of latency</a:t>
            </a:r>
          </a:p>
        </p:txBody>
      </p:sp>
      <p:sp>
        <p:nvSpPr>
          <p:cNvPr id="4" name="Content Placeholder 3">
            <a:extLst>
              <a:ext uri="{FF2B5EF4-FFF2-40B4-BE49-F238E27FC236}">
                <a16:creationId xmlns:a16="http://schemas.microsoft.com/office/drawing/2014/main" id="{230DA20C-E26F-146E-9541-B697EA8E59DC}"/>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 - II</a:t>
            </a:r>
          </a:p>
          <a:p>
            <a:pPr>
              <a:defRPr/>
            </a:pPr>
            <a:endParaRPr lang="en-US"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Content Placeholder 2">
            <a:extLst>
              <a:ext uri="{FF2B5EF4-FFF2-40B4-BE49-F238E27FC236}">
                <a16:creationId xmlns:a16="http://schemas.microsoft.com/office/drawing/2014/main" id="{399ACB98-1FB4-00CF-B2A8-410151951000}"/>
              </a:ext>
            </a:extLst>
          </p:cNvPr>
          <p:cNvSpPr>
            <a:spLocks noGrp="1"/>
          </p:cNvSpPr>
          <p:nvPr>
            <p:ph idx="1"/>
          </p:nvPr>
        </p:nvSpPr>
        <p:spPr>
          <a:xfrm>
            <a:off x="1828800" y="1493838"/>
            <a:ext cx="8229600" cy="4525962"/>
          </a:xfrm>
        </p:spPr>
        <p:txBody>
          <a:bodyPr/>
          <a:lstStyle/>
          <a:p>
            <a:pPr fontAlgn="base">
              <a:spcAft>
                <a:spcPct val="0"/>
              </a:spcAft>
              <a:buFont typeface="Wingdings" panose="05000000000000000000" pitchFamily="2" charset="2"/>
              <a:buChar char="Ø"/>
            </a:pPr>
            <a:r>
              <a:rPr lang="en-US" altLang="en-US"/>
              <a:t>Horizontal Scalability</a:t>
            </a:r>
          </a:p>
          <a:p>
            <a:pPr lvl="1" fontAlgn="base">
              <a:spcAft>
                <a:spcPct val="0"/>
              </a:spcAft>
              <a:buFont typeface="Wingdings" panose="05000000000000000000" pitchFamily="2" charset="2"/>
              <a:buChar char="q"/>
            </a:pPr>
            <a:r>
              <a:rPr lang="en-US" altLang="en-US"/>
              <a:t>Adding more physical servers to a clusters</a:t>
            </a:r>
          </a:p>
          <a:p>
            <a:pPr lvl="1" fontAlgn="base">
              <a:spcAft>
                <a:spcPct val="0"/>
              </a:spcAft>
              <a:buFont typeface="Wingdings" panose="05000000000000000000" pitchFamily="2" charset="2"/>
              <a:buChar char="q"/>
            </a:pPr>
            <a:r>
              <a:rPr lang="en-US" altLang="en-US"/>
              <a:t>Needs to care about amount of coordination required between the systems</a:t>
            </a:r>
          </a:p>
          <a:p>
            <a:pPr lvl="1" fontAlgn="base">
              <a:spcAft>
                <a:spcPct val="0"/>
              </a:spcAft>
              <a:buFont typeface="Wingdings" panose="05000000000000000000" pitchFamily="2" charset="2"/>
              <a:buChar char="q"/>
            </a:pPr>
            <a:r>
              <a:rPr lang="en-US" altLang="en-US"/>
              <a:t>Use of partitioning technique</a:t>
            </a:r>
          </a:p>
          <a:p>
            <a:pPr lvl="1" fontAlgn="base">
              <a:spcAft>
                <a:spcPct val="0"/>
              </a:spcAft>
              <a:buFont typeface="Wingdings" panose="05000000000000000000" pitchFamily="2" charset="2"/>
              <a:buChar char="q"/>
            </a:pPr>
            <a:r>
              <a:rPr lang="en-US" altLang="en-US"/>
              <a:t>Use principle of data locality – move program to data</a:t>
            </a:r>
          </a:p>
          <a:p>
            <a:pPr fontAlgn="base">
              <a:spcAft>
                <a:spcPct val="0"/>
              </a:spcAft>
              <a:buFont typeface="Wingdings" panose="05000000000000000000" pitchFamily="2" charset="2"/>
              <a:buChar char="Ø"/>
            </a:pPr>
            <a:endParaRPr lang="en-US" altLang="en-US"/>
          </a:p>
        </p:txBody>
      </p:sp>
      <p:sp>
        <p:nvSpPr>
          <p:cNvPr id="4" name="Content Placeholder 3">
            <a:extLst>
              <a:ext uri="{FF2B5EF4-FFF2-40B4-BE49-F238E27FC236}">
                <a16:creationId xmlns:a16="http://schemas.microsoft.com/office/drawing/2014/main" id="{53DC3FA3-632E-1BA2-7BD7-F56EBBABE240}"/>
              </a:ext>
            </a:extLst>
          </p:cNvPr>
          <p:cNvSpPr>
            <a:spLocks noGrp="1"/>
          </p:cNvSpPr>
          <p:nvPr>
            <p:ph sz="quarter" idx="10"/>
          </p:nvPr>
        </p:nvSpPr>
        <p:spPr/>
        <p:txBody>
          <a:bodyPr rtlCol="0">
            <a:normAutofit/>
          </a:bodyPr>
          <a:lstStyle/>
          <a:p>
            <a:pPr>
              <a:defRPr/>
            </a:pPr>
            <a:endParaRPr lang="en-US" dirty="0">
              <a:latin typeface="Arial" charset="0"/>
              <a:cs typeface="Arial" charset="0"/>
            </a:endParaRPr>
          </a:p>
          <a:p>
            <a:pPr>
              <a:defRPr/>
            </a:pPr>
            <a:r>
              <a:rPr lang="en-US" dirty="0">
                <a:latin typeface="Arial" charset="0"/>
                <a:cs typeface="Arial" charset="0"/>
              </a:rPr>
              <a:t>Features of Real-Time Architecture - III</a:t>
            </a:r>
          </a:p>
          <a:p>
            <a:pPr>
              <a:defRPr/>
            </a:pPr>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1836FFC-9F46-836D-E0B9-F1DF8F2E6B43}"/>
              </a:ext>
            </a:extLst>
          </p:cNvPr>
          <p:cNvSpPr>
            <a:spLocks noGrp="1"/>
          </p:cNvSpPr>
          <p:nvPr>
            <p:ph sz="quarter" idx="10"/>
          </p:nvPr>
        </p:nvSpPr>
        <p:spPr/>
        <p:txBody>
          <a:bodyPr/>
          <a:lstStyle/>
          <a:p>
            <a:pPr>
              <a:buFont typeface="Arial" charset="0"/>
              <a:buNone/>
              <a:defRPr/>
            </a:pPr>
            <a:endParaRPr lang="en-US" dirty="0"/>
          </a:p>
          <a:p>
            <a:pPr>
              <a:buFont typeface="Arial" charset="0"/>
              <a:buNone/>
              <a:defRPr/>
            </a:pPr>
            <a:r>
              <a:rPr lang="en-US" dirty="0"/>
              <a:t>Reference</a:t>
            </a:r>
          </a:p>
          <a:p>
            <a:pPr>
              <a:buFont typeface="Arial" charset="0"/>
              <a:buNone/>
              <a:defRPr/>
            </a:pPr>
            <a:endParaRPr lang="en-US" dirty="0"/>
          </a:p>
        </p:txBody>
      </p:sp>
      <p:sp>
        <p:nvSpPr>
          <p:cNvPr id="22531" name="Rectangle 3">
            <a:extLst>
              <a:ext uri="{FF2B5EF4-FFF2-40B4-BE49-F238E27FC236}">
                <a16:creationId xmlns:a16="http://schemas.microsoft.com/office/drawing/2014/main" id="{7CAB8B91-DAB9-E713-ECAE-BCCE347746C3}"/>
              </a:ext>
            </a:extLst>
          </p:cNvPr>
          <p:cNvSpPr txBox="1">
            <a:spLocks noChangeArrowheads="1"/>
          </p:cNvSpPr>
          <p:nvPr/>
        </p:nvSpPr>
        <p:spPr bwMode="auto">
          <a:xfrm>
            <a:off x="1998664" y="1535114"/>
            <a:ext cx="8669337" cy="4638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spcBef>
                <a:spcPct val="20000"/>
              </a:spcBef>
              <a:buFont typeface="Arial" panose="020B0604020202020204" pitchFamily="34" charset="0"/>
              <a:buChar char="•"/>
              <a:defRPr sz="3200">
                <a:solidFill>
                  <a:schemeClr val="tx1"/>
                </a:solidFill>
                <a:latin typeface="Arial" panose="020B0604020202020204" pitchFamily="34" charset="0"/>
                <a:cs typeface="Arial" panose="020B0604020202020204" pitchFamily="34" charset="0"/>
              </a:defRPr>
            </a:lvl1pPr>
            <a:lvl2pPr marL="800100" indent="-342900">
              <a:spcBef>
                <a:spcPct val="20000"/>
              </a:spcBef>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2pPr>
            <a:lvl3pPr marL="1257300" indent="-342900">
              <a:spcBef>
                <a:spcPct val="20000"/>
              </a:spcBef>
              <a:buFont typeface="Arial" panose="020B0604020202020204" pitchFamily="34" charset="0"/>
              <a:buChar char="•"/>
              <a:defRPr sz="2400">
                <a:solidFill>
                  <a:schemeClr val="tx1"/>
                </a:solidFill>
                <a:latin typeface="Arial" panose="020B0604020202020204" pitchFamily="34" charset="0"/>
                <a:cs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cs typeface="Arial" panose="020B0604020202020204" pitchFamily="34" charset="0"/>
              </a:defRPr>
            </a:lvl9pPr>
          </a:lstStyle>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Arial" panose="020B0604020202020204" pitchFamily="34" charset="0"/>
              <a:buNone/>
            </a:pPr>
            <a:r>
              <a:rPr lang="en-GB" altLang="en-US" sz="2600"/>
              <a:t> </a:t>
            </a:r>
          </a:p>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Arial" panose="020B0604020202020204" pitchFamily="34" charset="0"/>
              <a:buNone/>
            </a:pPr>
            <a:endParaRPr lang="en-GB" altLang="en-US" sz="2600"/>
          </a:p>
          <a:p>
            <a:pPr lvl="1" eaLnBrk="1" hangingPunct="1">
              <a:buClr>
                <a:srgbClr val="101141"/>
              </a:buClr>
              <a:buFont typeface="Wingdings" panose="05000000000000000000" pitchFamily="2" charset="2"/>
              <a:buChar char="Ø"/>
            </a:pPr>
            <a:r>
              <a:rPr lang="en-GB" altLang="en-US" sz="2600"/>
              <a:t> Real-Time Analytics , Byron Ellis</a:t>
            </a:r>
          </a:p>
          <a:p>
            <a:pPr lvl="2" eaLnBrk="1" hangingPunct="1">
              <a:buClr>
                <a:srgbClr val="101141"/>
              </a:buClr>
              <a:buFont typeface="Wingdings" panose="05000000000000000000" pitchFamily="2" charset="2"/>
              <a:buChar char="v"/>
            </a:pPr>
            <a:r>
              <a:rPr lang="en-GB" altLang="en-US" sz="1600"/>
              <a:t>Chapter 1 : Introduction to Streaming Data</a:t>
            </a:r>
          </a:p>
          <a:p>
            <a:pPr lvl="2" eaLnBrk="1" hangingPunct="1">
              <a:buClr>
                <a:srgbClr val="101141"/>
              </a:buClr>
              <a:buFont typeface="Wingdings" panose="05000000000000000000" pitchFamily="2" charset="2"/>
              <a:buChar char="v"/>
            </a:pPr>
            <a:r>
              <a:rPr lang="en-GB" altLang="en-US" sz="1600"/>
              <a:t>Chapter 2 : Designing Real-Time Streaming Architecture</a:t>
            </a:r>
          </a:p>
        </p:txBody>
      </p:sp>
      <p:pic>
        <p:nvPicPr>
          <p:cNvPr id="22532" name="Picture 7">
            <a:extLst>
              <a:ext uri="{FF2B5EF4-FFF2-40B4-BE49-F238E27FC236}">
                <a16:creationId xmlns:a16="http://schemas.microsoft.com/office/drawing/2014/main" id="{C2ACA0F6-4BB4-E61C-E159-52C0401013C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467601" y="1447801"/>
            <a:ext cx="2428875" cy="1876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2533" name="Picture 6">
            <a:extLst>
              <a:ext uri="{FF2B5EF4-FFF2-40B4-BE49-F238E27FC236}">
                <a16:creationId xmlns:a16="http://schemas.microsoft.com/office/drawing/2014/main" id="{BDF60359-6D45-DB53-C04B-CB9D07CDC68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76401" y="3330576"/>
            <a:ext cx="904875" cy="84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next session: Lambda Architecture</a:t>
            </a:r>
          </a:p>
        </p:txBody>
      </p:sp>
    </p:spTree>
    <p:extLst>
      <p:ext uri="{BB962C8B-B14F-4D97-AF65-F5344CB8AC3E}">
        <p14:creationId xmlns:p14="http://schemas.microsoft.com/office/powerpoint/2010/main" val="4195798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Generalized Architecture </a:t>
            </a:r>
            <a:endParaRPr lang="en-IN" dirty="0"/>
          </a:p>
        </p:txBody>
      </p:sp>
      <p:sp>
        <p:nvSpPr>
          <p:cNvPr id="3" name="Text Placeholder 2"/>
          <p:cNvSpPr>
            <a:spLocks noGrp="1"/>
          </p:cNvSpPr>
          <p:nvPr>
            <p:ph type="body" sz="quarter" idx="13"/>
          </p:nvPr>
        </p:nvSpPr>
        <p:spPr>
          <a:xfrm>
            <a:off x="857739" y="1600201"/>
            <a:ext cx="10160000" cy="41909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pic>
        <p:nvPicPr>
          <p:cNvPr id="5" name="Content Placeholder 4"/>
          <p:cNvPicPr>
            <a:picLocks noGrp="1" noChangeAspect="1" noChangeArrowheads="1"/>
          </p:cNvPicPr>
          <p:nvPr>
            <p:ph idx="1"/>
          </p:nvPr>
        </p:nvPicPr>
        <p:blipFill>
          <a:blip r:embed="rId2" cstate="print"/>
          <a:srcRect/>
          <a:stretch>
            <a:fillRect/>
          </a:stretch>
        </p:blipFill>
        <p:spPr>
          <a:xfrm>
            <a:off x="2590800" y="1752600"/>
            <a:ext cx="6391275" cy="3952875"/>
          </a:xfrm>
          <a:noFill/>
        </p:spPr>
      </p:pic>
      <p:sp>
        <p:nvSpPr>
          <p:cNvPr id="6" name="TextBox 4"/>
          <p:cNvSpPr txBox="1">
            <a:spLocks noChangeArrowheads="1"/>
          </p:cNvSpPr>
          <p:nvPr/>
        </p:nvSpPr>
        <p:spPr bwMode="auto">
          <a:xfrm>
            <a:off x="1143000" y="5791200"/>
            <a:ext cx="6629400" cy="369888"/>
          </a:xfrm>
          <a:prstGeom prst="rect">
            <a:avLst/>
          </a:prstGeom>
          <a:noFill/>
          <a:ln w="9525">
            <a:noFill/>
            <a:miter lim="800000"/>
            <a:headEnd/>
            <a:tailEnd/>
          </a:ln>
        </p:spPr>
        <p:txBody>
          <a:bodyPr>
            <a:spAutoFit/>
          </a:bodyPr>
          <a:lstStyle/>
          <a:p>
            <a:r>
              <a:rPr lang="en-US" dirty="0"/>
              <a:t>Altered version, original concept : </a:t>
            </a:r>
            <a:r>
              <a:rPr lang="en-IN" dirty="0"/>
              <a:t>Andrew G. </a:t>
            </a:r>
            <a:r>
              <a:rPr lang="en-IN" dirty="0" err="1"/>
              <a:t>Psaltis</a:t>
            </a:r>
            <a:endParaRPr lang="en-IN" dirty="0"/>
          </a:p>
        </p:txBody>
      </p:sp>
      <p:pic>
        <p:nvPicPr>
          <p:cNvPr id="7" name="Picture 4"/>
          <p:cNvPicPr>
            <a:picLocks noGrp="1" noChangeAspect="1" noChangeArrowheads="1"/>
          </p:cNvPicPr>
          <p:nvPr>
            <p:ph idx="1"/>
          </p:nvPr>
        </p:nvPicPr>
        <p:blipFill>
          <a:blip r:embed="rId2" cstate="print"/>
          <a:srcRect/>
          <a:stretch>
            <a:fillRect/>
          </a:stretch>
        </p:blipFill>
        <p:spPr>
          <a:xfrm>
            <a:off x="2743200" y="1828800"/>
            <a:ext cx="5705475" cy="3952875"/>
          </a:xfrm>
          <a:noFill/>
        </p:spPr>
      </p:pic>
      <p:pic>
        <p:nvPicPr>
          <p:cNvPr id="1026" name="Picture 2"/>
          <p:cNvPicPr>
            <a:picLocks noChangeAspect="1" noChangeArrowheads="1"/>
          </p:cNvPicPr>
          <p:nvPr/>
        </p:nvPicPr>
        <p:blipFill>
          <a:blip r:embed="rId3" cstate="print"/>
          <a:srcRect/>
          <a:stretch>
            <a:fillRect/>
          </a:stretch>
        </p:blipFill>
        <p:spPr bwMode="auto">
          <a:xfrm>
            <a:off x="1981200" y="1828800"/>
            <a:ext cx="7086600" cy="3857625"/>
          </a:xfrm>
          <a:prstGeom prst="rect">
            <a:avLst/>
          </a:prstGeom>
          <a:noFill/>
          <a:ln w="9525">
            <a:noFill/>
            <a:miter lim="800000"/>
            <a:headEnd/>
            <a:tailEnd/>
          </a:ln>
        </p:spPr>
      </p:pic>
    </p:spTree>
    <p:extLst>
      <p:ext uri="{BB962C8B-B14F-4D97-AF65-F5344CB8AC3E}">
        <p14:creationId xmlns:p14="http://schemas.microsoft.com/office/powerpoint/2010/main" val="1847481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Components (1)</a:t>
            </a:r>
            <a:endParaRPr lang="en-IN" dirty="0"/>
          </a:p>
        </p:txBody>
      </p:sp>
      <p:sp>
        <p:nvSpPr>
          <p:cNvPr id="3" name="Text Placeholder 2"/>
          <p:cNvSpPr>
            <a:spLocks noGrp="1"/>
          </p:cNvSpPr>
          <p:nvPr>
            <p:ph type="body" sz="quarter" idx="13"/>
          </p:nvPr>
        </p:nvSpPr>
        <p:spPr>
          <a:xfrm>
            <a:off x="857739" y="1600201"/>
            <a:ext cx="10160000" cy="3962399"/>
          </a:xfrm>
        </p:spPr>
        <p:txBody>
          <a:bodyPr>
            <a:normAutofit/>
          </a:bodyPr>
          <a:lstStyle/>
          <a:p>
            <a:pPr>
              <a:buNone/>
            </a:pPr>
            <a:endParaRPr lang="en-IN" dirty="0"/>
          </a:p>
          <a:p>
            <a:r>
              <a:rPr lang="en-IN" dirty="0"/>
              <a:t>Mostly communication over TCP/IP network using HTTP </a:t>
            </a:r>
          </a:p>
          <a:p>
            <a:r>
              <a:rPr lang="en-IN" dirty="0"/>
              <a:t>Websites log data was the initial days use case </a:t>
            </a:r>
          </a:p>
          <a:p>
            <a:r>
              <a:rPr lang="en-IN" dirty="0"/>
              <a:t>W3C standard log data format was used</a:t>
            </a:r>
          </a:p>
          <a:p>
            <a:r>
              <a:rPr lang="en-IN" dirty="0"/>
              <a:t>Newer formats like JSON, AVRO, Thrift are available now</a:t>
            </a:r>
          </a:p>
          <a:p>
            <a:endParaRPr lang="en-IN" dirty="0"/>
          </a:p>
          <a:p>
            <a:r>
              <a:rPr lang="en-IN" dirty="0"/>
              <a:t>Collection happens at specialized servers called edge servers</a:t>
            </a:r>
          </a:p>
          <a:p>
            <a:r>
              <a:rPr lang="en-IN" dirty="0"/>
              <a:t>Collection process is usually application specific</a:t>
            </a:r>
          </a:p>
          <a:p>
            <a:r>
              <a:rPr lang="en-IN" dirty="0"/>
              <a:t>New servers integrates directly with data flow systems</a:t>
            </a:r>
          </a:p>
          <a:p>
            <a:r>
              <a:rPr lang="en-IN" dirty="0"/>
              <a:t>Old servers may or may not integrate directly with data flow systems</a:t>
            </a:r>
          </a:p>
          <a:p>
            <a:endParaRPr lang="en-IN" dirty="0"/>
          </a:p>
        </p:txBody>
      </p:sp>
      <p:sp>
        <p:nvSpPr>
          <p:cNvPr id="4" name="Text Placeholder 3"/>
          <p:cNvSpPr>
            <a:spLocks noGrp="1"/>
          </p:cNvSpPr>
          <p:nvPr>
            <p:ph type="body" sz="quarter" idx="14"/>
          </p:nvPr>
        </p:nvSpPr>
        <p:spPr/>
        <p:txBody>
          <a:bodyPr/>
          <a:lstStyle/>
          <a:p>
            <a:r>
              <a:rPr lang="en-IN" dirty="0"/>
              <a:t>Collection System</a:t>
            </a:r>
          </a:p>
          <a:p>
            <a:endParaRPr lang="en-IN" dirty="0"/>
          </a:p>
        </p:txBody>
      </p:sp>
    </p:spTree>
    <p:extLst>
      <p:ext uri="{BB962C8B-B14F-4D97-AF65-F5344CB8AC3E}">
        <p14:creationId xmlns:p14="http://schemas.microsoft.com/office/powerpoint/2010/main" val="1847481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Components (2)</a:t>
            </a:r>
            <a:endParaRPr lang="en-IN" dirty="0"/>
          </a:p>
        </p:txBody>
      </p:sp>
      <p:sp>
        <p:nvSpPr>
          <p:cNvPr id="3" name="Text Placeholder 2"/>
          <p:cNvSpPr>
            <a:spLocks noGrp="1"/>
          </p:cNvSpPr>
          <p:nvPr>
            <p:ph type="body" sz="quarter" idx="13"/>
          </p:nvPr>
        </p:nvSpPr>
        <p:spPr>
          <a:xfrm>
            <a:off x="857739" y="1600201"/>
            <a:ext cx="10160000" cy="3962399"/>
          </a:xfrm>
        </p:spPr>
        <p:txBody>
          <a:bodyPr>
            <a:normAutofit/>
          </a:bodyPr>
          <a:lstStyle/>
          <a:p>
            <a:r>
              <a:rPr lang="en-IN" dirty="0"/>
              <a:t>Separation between collection tier and processing layer is required</a:t>
            </a:r>
          </a:p>
          <a:p>
            <a:pPr lvl="1"/>
            <a:r>
              <a:rPr lang="en-IN" sz="1800" dirty="0"/>
              <a:t>Rates at which these systems works are different</a:t>
            </a:r>
          </a:p>
          <a:p>
            <a:pPr lvl="1"/>
            <a:r>
              <a:rPr lang="en-IN" sz="1800" dirty="0"/>
              <a:t>What if one of system is not able to cope with another system?</a:t>
            </a:r>
          </a:p>
          <a:p>
            <a:pPr lvl="1"/>
            <a:endParaRPr lang="en-IN" sz="1800" dirty="0"/>
          </a:p>
          <a:p>
            <a:r>
              <a:rPr lang="en-IN" dirty="0"/>
              <a:t>Required intermediate layer that takes responsibility of</a:t>
            </a:r>
          </a:p>
          <a:p>
            <a:pPr lvl="1"/>
            <a:r>
              <a:rPr lang="en-IN" sz="1800" dirty="0"/>
              <a:t>accepting messages / events from collection layer </a:t>
            </a:r>
          </a:p>
          <a:p>
            <a:pPr lvl="1"/>
            <a:r>
              <a:rPr lang="en-IN" sz="1800" dirty="0"/>
              <a:t>providing those messages / events to processing layer</a:t>
            </a:r>
          </a:p>
          <a:p>
            <a:pPr lvl="1"/>
            <a:endParaRPr lang="en-IN" sz="1800" dirty="0"/>
          </a:p>
          <a:p>
            <a:r>
              <a:rPr lang="en-IN" dirty="0"/>
              <a:t>Real time interface to data layer for both producers and consumers of data </a:t>
            </a:r>
          </a:p>
          <a:p>
            <a:r>
              <a:rPr lang="en-IN" dirty="0"/>
              <a:t>Helps in guaranteeing the “at least once” semantics </a:t>
            </a:r>
          </a:p>
          <a:p>
            <a:endParaRPr lang="en-IN" dirty="0"/>
          </a:p>
        </p:txBody>
      </p:sp>
      <p:sp>
        <p:nvSpPr>
          <p:cNvPr id="4" name="Text Placeholder 3"/>
          <p:cNvSpPr>
            <a:spLocks noGrp="1"/>
          </p:cNvSpPr>
          <p:nvPr>
            <p:ph type="body" sz="quarter" idx="14"/>
          </p:nvPr>
        </p:nvSpPr>
        <p:spPr/>
        <p:txBody>
          <a:bodyPr/>
          <a:lstStyle/>
          <a:p>
            <a:r>
              <a:rPr lang="en-US" dirty="0"/>
              <a:t>Data Flow Tier</a:t>
            </a:r>
          </a:p>
          <a:p>
            <a:endParaRPr lang="en-IN" dirty="0"/>
          </a:p>
        </p:txBody>
      </p:sp>
    </p:spTree>
    <p:extLst>
      <p:ext uri="{BB962C8B-B14F-4D97-AF65-F5344CB8AC3E}">
        <p14:creationId xmlns:p14="http://schemas.microsoft.com/office/powerpoint/2010/main" val="18474810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Components (3)</a:t>
            </a:r>
            <a:endParaRPr lang="en-IN" dirty="0"/>
          </a:p>
        </p:txBody>
      </p:sp>
      <p:sp>
        <p:nvSpPr>
          <p:cNvPr id="3" name="Text Placeholder 2"/>
          <p:cNvSpPr>
            <a:spLocks noGrp="1"/>
          </p:cNvSpPr>
          <p:nvPr>
            <p:ph type="body" sz="quarter" idx="13"/>
          </p:nvPr>
        </p:nvSpPr>
        <p:spPr>
          <a:xfrm>
            <a:off x="857739" y="1600201"/>
            <a:ext cx="10160000" cy="3962399"/>
          </a:xfrm>
        </p:spPr>
        <p:txBody>
          <a:bodyPr/>
          <a:lstStyle/>
          <a:p>
            <a:r>
              <a:rPr lang="en-IN" dirty="0"/>
              <a:t>Based on “data locality” principle </a:t>
            </a:r>
          </a:p>
          <a:p>
            <a:r>
              <a:rPr lang="en-IN" dirty="0"/>
              <a:t>Move the software / code to a the location of data</a:t>
            </a:r>
          </a:p>
          <a:p>
            <a:r>
              <a:rPr lang="en-IN" dirty="0"/>
              <a:t>Rely on distributed processing of data</a:t>
            </a:r>
          </a:p>
          <a:p>
            <a:r>
              <a:rPr lang="en-IN" dirty="0"/>
              <a:t>Framework does the most of the heavy lifting of data partitioning, job scheduling, job managing </a:t>
            </a:r>
          </a:p>
          <a:p>
            <a:r>
              <a:rPr lang="en-IN" dirty="0"/>
              <a:t>Available Frameworks</a:t>
            </a:r>
          </a:p>
          <a:p>
            <a:pPr lvl="1"/>
            <a:r>
              <a:rPr lang="en-IN" sz="1800" dirty="0"/>
              <a:t>Apache Storm </a:t>
            </a:r>
          </a:p>
          <a:p>
            <a:pPr lvl="1"/>
            <a:r>
              <a:rPr lang="en-IN" sz="1800" dirty="0"/>
              <a:t>Apache Spark (Streaming) </a:t>
            </a:r>
          </a:p>
          <a:p>
            <a:pPr lvl="1"/>
            <a:r>
              <a:rPr lang="en-IN" sz="1800" dirty="0"/>
              <a:t>Apache Kafka Streaming etc</a:t>
            </a:r>
          </a:p>
          <a:p>
            <a:endParaRPr lang="en-IN" dirty="0"/>
          </a:p>
        </p:txBody>
      </p:sp>
      <p:sp>
        <p:nvSpPr>
          <p:cNvPr id="4" name="Text Placeholder 3"/>
          <p:cNvSpPr>
            <a:spLocks noGrp="1"/>
          </p:cNvSpPr>
          <p:nvPr>
            <p:ph type="body" sz="quarter" idx="14"/>
          </p:nvPr>
        </p:nvSpPr>
        <p:spPr/>
        <p:txBody>
          <a:bodyPr/>
          <a:lstStyle/>
          <a:p>
            <a:r>
              <a:rPr lang="en-US" dirty="0"/>
              <a:t>Processing / Analytics Tier</a:t>
            </a:r>
          </a:p>
          <a:p>
            <a:endParaRPr lang="en-IN" dirty="0"/>
          </a:p>
        </p:txBody>
      </p:sp>
    </p:spTree>
    <p:extLst>
      <p:ext uri="{BB962C8B-B14F-4D97-AF65-F5344CB8AC3E}">
        <p14:creationId xmlns:p14="http://schemas.microsoft.com/office/powerpoint/2010/main" val="18474810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Components (4)</a:t>
            </a:r>
            <a:endParaRPr lang="en-IN" dirty="0"/>
          </a:p>
        </p:txBody>
      </p:sp>
      <p:sp>
        <p:nvSpPr>
          <p:cNvPr id="3" name="Text Placeholder 2"/>
          <p:cNvSpPr>
            <a:spLocks noGrp="1"/>
          </p:cNvSpPr>
          <p:nvPr>
            <p:ph type="body" sz="quarter" idx="13"/>
          </p:nvPr>
        </p:nvSpPr>
        <p:spPr>
          <a:xfrm>
            <a:off x="857739" y="1600201"/>
            <a:ext cx="10160000" cy="3733799"/>
          </a:xfrm>
        </p:spPr>
        <p:txBody>
          <a:bodyPr/>
          <a:lstStyle/>
          <a:p>
            <a:r>
              <a:rPr lang="en-IN" dirty="0"/>
              <a:t>In memory or permanent </a:t>
            </a:r>
          </a:p>
          <a:p>
            <a:r>
              <a:rPr lang="en-IN" dirty="0"/>
              <a:t>Usually in memory as data is processed once</a:t>
            </a:r>
          </a:p>
          <a:p>
            <a:r>
              <a:rPr lang="en-IN" dirty="0"/>
              <a:t>But can have use cases where events / outcomes needs to be persisted as well </a:t>
            </a:r>
          </a:p>
          <a:p>
            <a:endParaRPr lang="en-IN" dirty="0"/>
          </a:p>
          <a:p>
            <a:r>
              <a:rPr lang="en-IN" dirty="0" err="1"/>
              <a:t>NoSQL</a:t>
            </a:r>
            <a:r>
              <a:rPr lang="en-IN" dirty="0"/>
              <a:t> databases becoming popular choice for permanent storage</a:t>
            </a:r>
          </a:p>
          <a:p>
            <a:pPr lvl="1"/>
            <a:r>
              <a:rPr lang="en-IN" sz="1800" dirty="0" err="1"/>
              <a:t>MongoDB</a:t>
            </a:r>
            <a:r>
              <a:rPr lang="en-IN" sz="1800" dirty="0"/>
              <a:t> </a:t>
            </a:r>
          </a:p>
          <a:p>
            <a:pPr lvl="1"/>
            <a:r>
              <a:rPr lang="en-IN" sz="1800" dirty="0"/>
              <a:t>Cassandra</a:t>
            </a:r>
          </a:p>
          <a:p>
            <a:pPr lvl="1"/>
            <a:endParaRPr lang="en-IN" sz="1800" dirty="0"/>
          </a:p>
          <a:p>
            <a:r>
              <a:rPr lang="en-IN" dirty="0"/>
              <a:t>But usage varies as per the use case, still no database that fits all use cases </a:t>
            </a:r>
          </a:p>
          <a:p>
            <a:endParaRPr lang="en-IN" dirty="0"/>
          </a:p>
        </p:txBody>
      </p:sp>
      <p:sp>
        <p:nvSpPr>
          <p:cNvPr id="4" name="Text Placeholder 3"/>
          <p:cNvSpPr>
            <a:spLocks noGrp="1"/>
          </p:cNvSpPr>
          <p:nvPr>
            <p:ph type="body" sz="quarter" idx="14"/>
          </p:nvPr>
        </p:nvSpPr>
        <p:spPr/>
        <p:txBody>
          <a:bodyPr/>
          <a:lstStyle/>
          <a:p>
            <a:pPr>
              <a:defRPr/>
            </a:pPr>
            <a:r>
              <a:rPr lang="en-US" dirty="0"/>
              <a:t>Storage Tier</a:t>
            </a:r>
          </a:p>
        </p:txBody>
      </p:sp>
    </p:spTree>
    <p:extLst>
      <p:ext uri="{BB962C8B-B14F-4D97-AF65-F5344CB8AC3E}">
        <p14:creationId xmlns:p14="http://schemas.microsoft.com/office/powerpoint/2010/main" val="18474810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Architecture Components (5)</a:t>
            </a:r>
            <a:endParaRPr lang="en-IN" dirty="0"/>
          </a:p>
        </p:txBody>
      </p:sp>
      <p:sp>
        <p:nvSpPr>
          <p:cNvPr id="3" name="Text Placeholder 2"/>
          <p:cNvSpPr>
            <a:spLocks noGrp="1"/>
          </p:cNvSpPr>
          <p:nvPr>
            <p:ph type="body" sz="quarter" idx="13"/>
          </p:nvPr>
        </p:nvSpPr>
        <p:spPr>
          <a:xfrm>
            <a:off x="857739" y="1600201"/>
            <a:ext cx="10160000" cy="4114799"/>
          </a:xfrm>
        </p:spPr>
        <p:txBody>
          <a:bodyPr/>
          <a:lstStyle/>
          <a:p>
            <a:r>
              <a:rPr lang="en-IN" dirty="0"/>
              <a:t>Usually web based interface </a:t>
            </a:r>
          </a:p>
          <a:p>
            <a:pPr lvl="1"/>
            <a:r>
              <a:rPr lang="en-IN" sz="1800" dirty="0"/>
              <a:t>Now a days mobile interfaces are becoming quite popular</a:t>
            </a:r>
          </a:p>
          <a:p>
            <a:pPr lvl="1"/>
            <a:r>
              <a:rPr lang="en-IN" sz="1800" dirty="0"/>
              <a:t>Dashboards are built with streaming visualizations that gets continuously updated as underlying events are processed</a:t>
            </a:r>
          </a:p>
          <a:p>
            <a:pPr lvl="1"/>
            <a:r>
              <a:rPr lang="en-IN" sz="1800" dirty="0"/>
              <a:t>HTML + CSS + Java script +  </a:t>
            </a:r>
            <a:r>
              <a:rPr lang="en-IN" sz="1800" dirty="0" err="1"/>
              <a:t>Websockets</a:t>
            </a:r>
            <a:r>
              <a:rPr lang="en-IN" sz="1800" dirty="0"/>
              <a:t> can be used to create interfaces and update them </a:t>
            </a:r>
          </a:p>
          <a:p>
            <a:pPr lvl="1"/>
            <a:r>
              <a:rPr lang="en-IN" sz="1800" dirty="0"/>
              <a:t>HTML5 elements can be used to render interfaces</a:t>
            </a:r>
          </a:p>
          <a:p>
            <a:pPr lvl="1"/>
            <a:r>
              <a:rPr lang="en-IN" sz="1800" dirty="0"/>
              <a:t>SVG, PDF formats used to render the outcomes</a:t>
            </a:r>
          </a:p>
          <a:p>
            <a:pPr lvl="1"/>
            <a:endParaRPr lang="en-IN" sz="1800" dirty="0"/>
          </a:p>
          <a:p>
            <a:r>
              <a:rPr lang="en-IN" dirty="0"/>
              <a:t>Monitoring / Alerting Use cases </a:t>
            </a:r>
          </a:p>
          <a:p>
            <a:r>
              <a:rPr lang="en-IN" dirty="0"/>
              <a:t>Feeding data to downstream applications</a:t>
            </a:r>
          </a:p>
        </p:txBody>
      </p:sp>
      <p:sp>
        <p:nvSpPr>
          <p:cNvPr id="4" name="Text Placeholder 3"/>
          <p:cNvSpPr>
            <a:spLocks noGrp="1"/>
          </p:cNvSpPr>
          <p:nvPr>
            <p:ph type="body" sz="quarter" idx="14"/>
          </p:nvPr>
        </p:nvSpPr>
        <p:spPr/>
        <p:txBody>
          <a:bodyPr/>
          <a:lstStyle/>
          <a:p>
            <a:pPr>
              <a:defRPr/>
            </a:pPr>
            <a:r>
              <a:rPr lang="en-US" dirty="0"/>
              <a:t>Delivery Layer</a:t>
            </a:r>
          </a:p>
        </p:txBody>
      </p:sp>
    </p:spTree>
    <p:extLst>
      <p:ext uri="{BB962C8B-B14F-4D97-AF65-F5344CB8AC3E}">
        <p14:creationId xmlns:p14="http://schemas.microsoft.com/office/powerpoint/2010/main" val="184748108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2F12238A47FFD45821235F014964B92" ma:contentTypeVersion="7" ma:contentTypeDescription="Create a new document." ma:contentTypeScope="" ma:versionID="524f645c567f48f68415b738ed3c3e5a">
  <xsd:schema xmlns:xsd="http://www.w3.org/2001/XMLSchema" xmlns:xs="http://www.w3.org/2001/XMLSchema" xmlns:p="http://schemas.microsoft.com/office/2006/metadata/properties" xmlns:ns2="62c752f1-bd77-4b32-bcd5-44afe1204fc4" targetNamespace="http://schemas.microsoft.com/office/2006/metadata/properties" ma:root="true" ma:fieldsID="ad7003b6bdea35659c5076b91058063b" ns2:_="">
    <xsd:import namespace="62c752f1-bd77-4b32-bcd5-44afe1204fc4"/>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2c752f1-bd77-4b32-bcd5-44afe1204fc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LengthInSeconds" ma:index="14"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F8319CA-E7D9-40EB-BF81-69E4A1F5F1AB}"/>
</file>

<file path=customXml/itemProps2.xml><?xml version="1.0" encoding="utf-8"?>
<ds:datastoreItem xmlns:ds="http://schemas.openxmlformats.org/officeDocument/2006/customXml" ds:itemID="{2B00FFF0-C6FE-47B8-8756-1E18EC7D758A}"/>
</file>

<file path=customXml/itemProps3.xml><?xml version="1.0" encoding="utf-8"?>
<ds:datastoreItem xmlns:ds="http://schemas.openxmlformats.org/officeDocument/2006/customXml" ds:itemID="{BAE196FE-F7CB-4CCE-9F14-063D57FC1D9D}"/>
</file>

<file path=docProps/app.xml><?xml version="1.0" encoding="utf-8"?>
<Properties xmlns="http://schemas.openxmlformats.org/officeDocument/2006/extended-properties" xmlns:vt="http://schemas.openxmlformats.org/officeDocument/2006/docPropsVTypes">
  <Template>Office Theme</Template>
  <TotalTime>3169</TotalTime>
  <Words>1993</Words>
  <Application>Microsoft Office PowerPoint</Application>
  <PresentationFormat>Widescreen</PresentationFormat>
  <Paragraphs>281</Paragraphs>
  <Slides>35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Calibri Light</vt:lpstr>
      <vt:lpstr>Helvetica</vt:lpstr>
      <vt:lpstr>Helvetica Light</vt:lpstr>
      <vt:lpstr>Wingdings</vt:lpstr>
      <vt:lpstr>Office Theme</vt:lpstr>
      <vt:lpstr>Generalized Streaming Data Architecture</vt:lpstr>
      <vt:lpstr>Streaming Data Systems </vt:lpstr>
      <vt:lpstr>Streaming Data System Components</vt:lpstr>
      <vt:lpstr>Generalized Architecture </vt:lpstr>
      <vt:lpstr>Architecture Components (1)</vt:lpstr>
      <vt:lpstr>Architecture Components (2)</vt:lpstr>
      <vt:lpstr>Architecture Components (3)</vt:lpstr>
      <vt:lpstr>Architecture Components (4)</vt:lpstr>
      <vt:lpstr>Architecture Components (5)</vt:lpstr>
      <vt:lpstr>Lambda Architecture </vt:lpstr>
      <vt:lpstr>Lambda Architecture</vt:lpstr>
      <vt:lpstr>Lambda Architecture (2)</vt:lpstr>
      <vt:lpstr>Lambda Architecture (3)</vt:lpstr>
      <vt:lpstr>Architectural Components (1)</vt:lpstr>
      <vt:lpstr>Architectural Components (2)</vt:lpstr>
      <vt:lpstr>Architectural Components (3)</vt:lpstr>
      <vt:lpstr>Applications of Lambda Architecture</vt:lpstr>
      <vt:lpstr> Pros and Cons of Lambda Architecture </vt:lpstr>
      <vt:lpstr>Kappa Architecture</vt:lpstr>
      <vt:lpstr>Bad thing about Lambda Architecture</vt:lpstr>
      <vt:lpstr>Kappa Architecture </vt:lpstr>
      <vt:lpstr>Kappa Architecture (2)</vt:lpstr>
      <vt:lpstr>Kappa Architecture (3)</vt:lpstr>
      <vt:lpstr> Pros and Cons of Kappa architecture </vt:lpstr>
      <vt:lpstr>Real Time System Characteristics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Prakash G</cp:lastModifiedBy>
  <cp:revision>238</cp:revision>
  <dcterms:created xsi:type="dcterms:W3CDTF">2018-10-16T06:13:57Z</dcterms:created>
  <dcterms:modified xsi:type="dcterms:W3CDTF">2025-03-17T07:07:48Z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0x010100C2F12238A47FFD45821235F014964B92</vt:lpwstr>
  </property>
</Properties>
</file>

<file path=docProps/thumbnail.jpeg>
</file>